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1" r:id="rId3"/>
    <p:sldId id="257" r:id="rId4"/>
    <p:sldId id="269" r:id="rId5"/>
    <p:sldId id="272" r:id="rId6"/>
    <p:sldId id="271" r:id="rId7"/>
    <p:sldId id="270" r:id="rId8"/>
    <p:sldId id="273" r:id="rId9"/>
    <p:sldId id="262" r:id="rId10"/>
    <p:sldId id="290" r:id="rId11"/>
    <p:sldId id="263" r:id="rId12"/>
    <p:sldId id="274" r:id="rId13"/>
    <p:sldId id="291" r:id="rId14"/>
    <p:sldId id="275" r:id="rId15"/>
    <p:sldId id="292" r:id="rId16"/>
    <p:sldId id="265" r:id="rId17"/>
    <p:sldId id="276" r:id="rId18"/>
    <p:sldId id="266" r:id="rId19"/>
    <p:sldId id="285" r:id="rId20"/>
    <p:sldId id="284" r:id="rId21"/>
    <p:sldId id="281" r:id="rId22"/>
    <p:sldId id="283" r:id="rId23"/>
    <p:sldId id="286" r:id="rId24"/>
    <p:sldId id="278" r:id="rId25"/>
    <p:sldId id="267" r:id="rId26"/>
    <p:sldId id="279" r:id="rId27"/>
    <p:sldId id="280" r:id="rId28"/>
    <p:sldId id="287" r:id="rId29"/>
    <p:sldId id="288" r:id="rId30"/>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9" d="100"/>
          <a:sy n="69" d="100"/>
        </p:scale>
        <p:origin x="-133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1">
        <a:schemeClr val="bg2"/>
      </p:bgRef>
    </p:bg>
    <p:spTree>
      <p:nvGrpSpPr>
        <p:cNvPr id="1" name=""/>
        <p:cNvGrpSpPr/>
        <p:nvPr/>
      </p:nvGrpSpPr>
      <p:grpSpPr>
        <a:xfrm>
          <a:off x="0" y="0"/>
          <a:ext cx="0" cy="0"/>
          <a:chOff x="0" y="0"/>
          <a:chExt cx="0" cy="0"/>
        </a:xfrm>
      </p:grpSpPr>
      <p:sp>
        <p:nvSpPr>
          <p:cNvPr id="15" name="矩形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矩形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矩形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矩形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矩形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副標題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28" name="日期版面配置區 27"/>
          <p:cNvSpPr>
            <a:spLocks noGrp="1"/>
          </p:cNvSpPr>
          <p:nvPr>
            <p:ph type="dt" sz="half" idx="10"/>
          </p:nvPr>
        </p:nvSpPr>
        <p:spPr/>
        <p:txBody>
          <a:bodyPr/>
          <a:lstStyle/>
          <a:p>
            <a:fld id="{63A7DD32-22B0-44CA-A872-A68A24408865}" type="datetimeFigureOut">
              <a:rPr lang="zh-TW" altLang="en-US" smtClean="0"/>
              <a:t>2013/5/29</a:t>
            </a:fld>
            <a:endParaRPr lang="zh-TW" altLang="en-US"/>
          </a:p>
        </p:txBody>
      </p:sp>
      <p:sp>
        <p:nvSpPr>
          <p:cNvPr id="17" name="頁尾版面配置區 16"/>
          <p:cNvSpPr>
            <a:spLocks noGrp="1"/>
          </p:cNvSpPr>
          <p:nvPr>
            <p:ph type="ftr" sz="quarter" idx="11"/>
          </p:nvPr>
        </p:nvSpPr>
        <p:spPr/>
        <p:txBody>
          <a:bodyPr/>
          <a:lstStyle/>
          <a:p>
            <a:endParaRPr lang="zh-TW" altLang="en-US"/>
          </a:p>
        </p:txBody>
      </p:sp>
      <p:sp>
        <p:nvSpPr>
          <p:cNvPr id="7" name="直線接點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矩形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橢圓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橢圓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投影片編號版面配置區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F07DF1B-7D14-4F28-ADD9-6F0F15EDDA5F}" type="slidenum">
              <a:rPr lang="zh-TW" altLang="en-US" smtClean="0"/>
              <a:t>‹#›</a:t>
            </a:fld>
            <a:endParaRPr lang="zh-TW" altLang="en-US"/>
          </a:p>
        </p:txBody>
      </p:sp>
      <p:sp>
        <p:nvSpPr>
          <p:cNvPr id="8" name="標題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zh-TW" altLang="en-US" smtClean="0"/>
              <a:t>按一下以編輯母片標題樣式</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bg>
      <p:bgRef idx="1001">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63A7DD32-22B0-44CA-A872-A68A24408865}" type="datetimeFigureOut">
              <a:rPr lang="zh-TW" altLang="en-US" smtClean="0"/>
              <a:t>2013/5/29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4F07DF1B-7D14-4F28-ADD9-6F0F15EDDA5F}" type="slidenum">
              <a:rPr lang="zh-TW" altLang="en-US" smtClean="0"/>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bg>
      <p:bgRef idx="1001">
        <a:schemeClr val="bg2"/>
      </p:bgRef>
    </p:bg>
    <p:spTree>
      <p:nvGrpSpPr>
        <p:cNvPr id="1" name=""/>
        <p:cNvGrpSpPr/>
        <p:nvPr/>
      </p:nvGrpSpPr>
      <p:grpSpPr>
        <a:xfrm>
          <a:off x="0" y="0"/>
          <a:ext cx="0" cy="0"/>
          <a:chOff x="0" y="0"/>
          <a:chExt cx="0" cy="0"/>
        </a:xfrm>
      </p:grpSpPr>
      <p:sp>
        <p:nvSpPr>
          <p:cNvPr id="7" name="矩形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矩形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矩形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矩形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矩形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矩形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直線接點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橢圓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橢圓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投影片編號版面配置區 5"/>
          <p:cNvSpPr>
            <a:spLocks noGrp="1"/>
          </p:cNvSpPr>
          <p:nvPr>
            <p:ph type="sldNum" sz="quarter" idx="12"/>
          </p:nvPr>
        </p:nvSpPr>
        <p:spPr>
          <a:xfrm>
            <a:off x="6915912" y="3009901"/>
            <a:ext cx="457200" cy="441325"/>
          </a:xfrm>
        </p:spPr>
        <p:txBody>
          <a:bodyPr/>
          <a:lstStyle/>
          <a:p>
            <a:fld id="{4F07DF1B-7D14-4F28-ADD9-6F0F15EDDA5F}" type="slidenum">
              <a:rPr lang="zh-TW" altLang="en-US" smtClean="0"/>
              <a:t>‹#›</a:t>
            </a:fld>
            <a:endParaRPr lang="zh-TW" altLang="en-US"/>
          </a:p>
        </p:txBody>
      </p:sp>
      <p:sp>
        <p:nvSpPr>
          <p:cNvPr id="3" name="直排文字版面配置區 2"/>
          <p:cNvSpPr>
            <a:spLocks noGrp="1"/>
          </p:cNvSpPr>
          <p:nvPr>
            <p:ph type="body" orient="vert" idx="1"/>
          </p:nvPr>
        </p:nvSpPr>
        <p:spPr>
          <a:xfrm>
            <a:off x="304800" y="304800"/>
            <a:ext cx="6553200" cy="5821366"/>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63A7DD32-22B0-44CA-A872-A68A24408865}" type="datetimeFigureOut">
              <a:rPr lang="zh-TW" altLang="en-US" smtClean="0"/>
              <a:t>2013/5/29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2" name="直排標題 1"/>
          <p:cNvSpPr>
            <a:spLocks noGrp="1"/>
          </p:cNvSpPr>
          <p:nvPr>
            <p:ph type="title" orient="vert"/>
          </p:nvPr>
        </p:nvSpPr>
        <p:spPr>
          <a:xfrm>
            <a:off x="7391400" y="304801"/>
            <a:ext cx="1447800" cy="5851525"/>
          </a:xfrm>
        </p:spPr>
        <p:txBody>
          <a:bodyPr vert="eaVert"/>
          <a:lstStyle/>
          <a:p>
            <a:r>
              <a:rPr kumimoji="0" lang="zh-TW" altLang="en-US" smtClean="0"/>
              <a:t>按一下以編輯母片標題樣式</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bg>
      <p:bgRef idx="1001">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solidFill>
                  <a:schemeClr val="accent3">
                    <a:shade val="75000"/>
                  </a:schemeClr>
                </a:solidFill>
              </a:defRPr>
            </a:lvl1pPr>
          </a:lstStyle>
          <a:p>
            <a:r>
              <a:rPr kumimoji="0" lang="zh-TW" altLang="en-US" smtClean="0"/>
              <a:t>按一下以編輯母片標題樣式</a:t>
            </a:r>
            <a:endParaRPr kumimoji="0" lang="en-US"/>
          </a:p>
        </p:txBody>
      </p:sp>
      <p:sp>
        <p:nvSpPr>
          <p:cNvPr id="4" name="日期版面配置區 3"/>
          <p:cNvSpPr>
            <a:spLocks noGrp="1"/>
          </p:cNvSpPr>
          <p:nvPr>
            <p:ph type="dt" sz="half" idx="10"/>
          </p:nvPr>
        </p:nvSpPr>
        <p:spPr/>
        <p:txBody>
          <a:bodyPr/>
          <a:lstStyle/>
          <a:p>
            <a:fld id="{63A7DD32-22B0-44CA-A872-A68A24408865}" type="datetimeFigureOut">
              <a:rPr lang="zh-TW" altLang="en-US" smtClean="0"/>
              <a:t>2013/5/29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a:xfrm>
            <a:off x="4361688" y="1026372"/>
            <a:ext cx="457200" cy="441325"/>
          </a:xfrm>
        </p:spPr>
        <p:txBody>
          <a:bodyPr/>
          <a:lstStyle/>
          <a:p>
            <a:fld id="{4F07DF1B-7D14-4F28-ADD9-6F0F15EDDA5F}" type="slidenum">
              <a:rPr lang="zh-TW" altLang="en-US" smtClean="0"/>
              <a:t>‹#›</a:t>
            </a:fld>
            <a:endParaRPr lang="zh-TW" altLang="en-US"/>
          </a:p>
        </p:txBody>
      </p:sp>
      <p:sp>
        <p:nvSpPr>
          <p:cNvPr id="8" name="內容版面配置區 7"/>
          <p:cNvSpPr>
            <a:spLocks noGrp="1"/>
          </p:cNvSpPr>
          <p:nvPr>
            <p:ph sz="quarter" idx="1"/>
          </p:nvPr>
        </p:nvSpPr>
        <p:spPr>
          <a:xfrm>
            <a:off x="301752" y="1527048"/>
            <a:ext cx="8503920"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Ref idx="1001">
        <a:schemeClr val="bg1"/>
      </p:bgRef>
    </p:bg>
    <p:spTree>
      <p:nvGrpSpPr>
        <p:cNvPr id="1" name=""/>
        <p:cNvGrpSpPr/>
        <p:nvPr/>
      </p:nvGrpSpPr>
      <p:grpSpPr>
        <a:xfrm>
          <a:off x="0" y="0"/>
          <a:ext cx="0" cy="0"/>
          <a:chOff x="0" y="0"/>
          <a:chExt cx="0" cy="0"/>
        </a:xfrm>
      </p:grpSpPr>
      <p:sp>
        <p:nvSpPr>
          <p:cNvPr id="17" name="矩形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矩形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矩形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矩形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矩形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矩形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文字版面配置區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13" name="矩形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矩形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頁尾版面配置區 4"/>
          <p:cNvSpPr>
            <a:spLocks noGrp="1"/>
          </p:cNvSpPr>
          <p:nvPr>
            <p:ph type="ftr" sz="quarter" idx="11"/>
          </p:nvPr>
        </p:nvSpPr>
        <p:spPr/>
        <p:txBody>
          <a:bodyPr/>
          <a:lstStyle/>
          <a:p>
            <a:endParaRPr lang="zh-TW" altLang="en-US"/>
          </a:p>
        </p:txBody>
      </p:sp>
      <p:sp>
        <p:nvSpPr>
          <p:cNvPr id="4" name="日期版面配置區 3"/>
          <p:cNvSpPr>
            <a:spLocks noGrp="1"/>
          </p:cNvSpPr>
          <p:nvPr>
            <p:ph type="dt" sz="half" idx="10"/>
          </p:nvPr>
        </p:nvSpPr>
        <p:spPr/>
        <p:txBody>
          <a:bodyPr/>
          <a:lstStyle/>
          <a:p>
            <a:fld id="{63A7DD32-22B0-44CA-A872-A68A24408865}" type="datetimeFigureOut">
              <a:rPr lang="zh-TW" altLang="en-US" smtClean="0"/>
              <a:t>2013/5/29</a:t>
            </a:fld>
            <a:endParaRPr lang="zh-TW" altLang="en-US"/>
          </a:p>
        </p:txBody>
      </p:sp>
      <p:sp>
        <p:nvSpPr>
          <p:cNvPr id="8" name="直線接點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橢圓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橢圓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投影片編號版面配置區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F07DF1B-7D14-4F28-ADD9-6F0F15EDDA5F}" type="slidenum">
              <a:rPr lang="zh-TW" altLang="en-US" smtClean="0"/>
              <a:t>‹#›</a:t>
            </a:fld>
            <a:endParaRPr lang="zh-TW" altLang="en-US"/>
          </a:p>
        </p:txBody>
      </p:sp>
      <p:sp>
        <p:nvSpPr>
          <p:cNvPr id="2" name="標題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zh-TW" altLang="en-US" smtClean="0"/>
              <a:t>按一下以編輯母片標題樣式</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bg>
      <p:bgRef idx="1001">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301752" y="228600"/>
            <a:ext cx="8534400" cy="758952"/>
          </a:xfrm>
        </p:spPr>
        <p:txBody>
          <a:bodyPr/>
          <a:lstStyle/>
          <a:p>
            <a:r>
              <a:rPr kumimoji="0" lang="zh-TW" altLang="en-US" smtClean="0"/>
              <a:t>按一下以編輯母片標題樣式</a:t>
            </a:r>
            <a:endParaRPr kumimoji="0" lang="en-US"/>
          </a:p>
        </p:txBody>
      </p:sp>
      <p:sp>
        <p:nvSpPr>
          <p:cNvPr id="5" name="日期版面配置區 4"/>
          <p:cNvSpPr>
            <a:spLocks noGrp="1"/>
          </p:cNvSpPr>
          <p:nvPr>
            <p:ph type="dt" sz="half" idx="10"/>
          </p:nvPr>
        </p:nvSpPr>
        <p:spPr>
          <a:xfrm>
            <a:off x="5791200" y="6409944"/>
            <a:ext cx="3044952" cy="365760"/>
          </a:xfrm>
        </p:spPr>
        <p:txBody>
          <a:bodyPr/>
          <a:lstStyle/>
          <a:p>
            <a:fld id="{63A7DD32-22B0-44CA-A872-A68A24408865}" type="datetimeFigureOut">
              <a:rPr lang="zh-TW" altLang="en-US" smtClean="0"/>
              <a:t>2013/5/29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4F07DF1B-7D14-4F28-ADD9-6F0F15EDDA5F}" type="slidenum">
              <a:rPr lang="zh-TW" altLang="en-US" smtClean="0"/>
              <a:t>‹#›</a:t>
            </a:fld>
            <a:endParaRPr lang="zh-TW" altLang="en-US"/>
          </a:p>
        </p:txBody>
      </p:sp>
      <p:sp>
        <p:nvSpPr>
          <p:cNvPr id="8" name="直線接點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內容版面配置區 9"/>
          <p:cNvSpPr>
            <a:spLocks noGrp="1"/>
          </p:cNvSpPr>
          <p:nvPr>
            <p:ph sz="half" idx="1"/>
          </p:nvPr>
        </p:nvSpPr>
        <p:spPr>
          <a:xfrm>
            <a:off x="301752" y="1371600"/>
            <a:ext cx="4038600" cy="4681728"/>
          </a:xfrm>
        </p:spPr>
        <p:txBody>
          <a:bodyPr/>
          <a:lstStyle>
            <a:lvl1pPr>
              <a:defRPr sz="2500"/>
            </a:lvl1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2" name="內容版面配置區 11"/>
          <p:cNvSpPr>
            <a:spLocks noGrp="1"/>
          </p:cNvSpPr>
          <p:nvPr>
            <p:ph sz="half" idx="2"/>
          </p:nvPr>
        </p:nvSpPr>
        <p:spPr>
          <a:xfrm>
            <a:off x="4800600" y="1371600"/>
            <a:ext cx="4038600" cy="4681728"/>
          </a:xfrm>
        </p:spPr>
        <p:txBody>
          <a:bodyPr/>
          <a:lstStyle>
            <a:lvl1pPr>
              <a:defRPr sz="2500"/>
            </a:lvl1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對">
    <p:bg>
      <p:bgRef idx="1001">
        <a:schemeClr val="bg2"/>
      </p:bgRef>
    </p:bg>
    <p:spTree>
      <p:nvGrpSpPr>
        <p:cNvPr id="1" name=""/>
        <p:cNvGrpSpPr/>
        <p:nvPr/>
      </p:nvGrpSpPr>
      <p:grpSpPr>
        <a:xfrm>
          <a:off x="0" y="0"/>
          <a:ext cx="0" cy="0"/>
          <a:chOff x="0" y="0"/>
          <a:chExt cx="0" cy="0"/>
        </a:xfrm>
      </p:grpSpPr>
      <p:sp>
        <p:nvSpPr>
          <p:cNvPr id="10" name="直線接點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矩形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矩形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矩形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矩形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矩形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矩形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文字版面配置區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7" name="日期版面配置區 6"/>
          <p:cNvSpPr>
            <a:spLocks noGrp="1"/>
          </p:cNvSpPr>
          <p:nvPr>
            <p:ph type="dt" sz="half" idx="10"/>
          </p:nvPr>
        </p:nvSpPr>
        <p:spPr/>
        <p:txBody>
          <a:bodyPr/>
          <a:lstStyle/>
          <a:p>
            <a:fld id="{63A7DD32-22B0-44CA-A872-A68A24408865}" type="datetimeFigureOut">
              <a:rPr lang="zh-TW" altLang="en-US" smtClean="0"/>
              <a:t>2013/5/29</a:t>
            </a:fld>
            <a:endParaRPr lang="zh-TW" altLang="en-US"/>
          </a:p>
        </p:txBody>
      </p:sp>
      <p:sp>
        <p:nvSpPr>
          <p:cNvPr id="8" name="頁尾版面配置區 7"/>
          <p:cNvSpPr>
            <a:spLocks noGrp="1"/>
          </p:cNvSpPr>
          <p:nvPr>
            <p:ph type="ftr" sz="quarter" idx="11"/>
          </p:nvPr>
        </p:nvSpPr>
        <p:spPr>
          <a:xfrm>
            <a:off x="304800" y="6409944"/>
            <a:ext cx="3581400" cy="365760"/>
          </a:xfrm>
        </p:spPr>
        <p:txBody>
          <a:bodyPr/>
          <a:lstStyle/>
          <a:p>
            <a:endParaRPr lang="zh-TW" altLang="en-US"/>
          </a:p>
        </p:txBody>
      </p:sp>
      <p:sp>
        <p:nvSpPr>
          <p:cNvPr id="15" name="直線接點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矩形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內容版面配置區 23"/>
          <p:cNvSpPr>
            <a:spLocks noGrp="1"/>
          </p:cNvSpPr>
          <p:nvPr>
            <p:ph sz="quarter" idx="2"/>
          </p:nvPr>
        </p:nvSpPr>
        <p:spPr>
          <a:xfrm>
            <a:off x="301752" y="2471383"/>
            <a:ext cx="4041648" cy="3818404"/>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6" name="內容版面配置區 25"/>
          <p:cNvSpPr>
            <a:spLocks noGrp="1"/>
          </p:cNvSpPr>
          <p:nvPr>
            <p:ph sz="quarter" idx="4"/>
          </p:nvPr>
        </p:nvSpPr>
        <p:spPr>
          <a:xfrm>
            <a:off x="4800600" y="2471383"/>
            <a:ext cx="4038600" cy="3822192"/>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5" name="橢圓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橢圓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投影片編號版面配置區 8"/>
          <p:cNvSpPr>
            <a:spLocks noGrp="1"/>
          </p:cNvSpPr>
          <p:nvPr>
            <p:ph type="sldNum" sz="quarter" idx="12"/>
          </p:nvPr>
        </p:nvSpPr>
        <p:spPr>
          <a:xfrm>
            <a:off x="4343400" y="1042416"/>
            <a:ext cx="457200" cy="441325"/>
          </a:xfrm>
        </p:spPr>
        <p:txBody>
          <a:bodyPr/>
          <a:lstStyle>
            <a:lvl1pPr algn="ctr">
              <a:defRPr/>
            </a:lvl1pPr>
          </a:lstStyle>
          <a:p>
            <a:fld id="{4F07DF1B-7D14-4F28-ADD9-6F0F15EDDA5F}" type="slidenum">
              <a:rPr lang="zh-TW" altLang="en-US" smtClean="0"/>
              <a:t>‹#›</a:t>
            </a:fld>
            <a:endParaRPr lang="zh-TW" altLang="en-US"/>
          </a:p>
        </p:txBody>
      </p:sp>
      <p:sp>
        <p:nvSpPr>
          <p:cNvPr id="23" name="標題 22"/>
          <p:cNvSpPr>
            <a:spLocks noGrp="1"/>
          </p:cNvSpPr>
          <p:nvPr>
            <p:ph type="title"/>
          </p:nvPr>
        </p:nvSpPr>
        <p:spPr/>
        <p:txBody>
          <a:bodyPr rtlCol="0" anchor="b" anchorCtr="0"/>
          <a:lstStyle/>
          <a:p>
            <a:r>
              <a:rPr kumimoji="0" lang="zh-TW" altLang="en-US" smtClean="0"/>
              <a:t>按一下以編輯母片標題樣式</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p>
            <a:fld id="{63A7DD32-22B0-44CA-A872-A68A24408865}" type="datetimeFigureOut">
              <a:rPr lang="zh-TW" altLang="en-US" smtClean="0"/>
              <a:t>2013/5/29</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a:xfrm>
            <a:off x="4343400" y="1036020"/>
            <a:ext cx="457200" cy="441325"/>
          </a:xfrm>
        </p:spPr>
        <p:txBody>
          <a:bodyPr/>
          <a:lstStyle/>
          <a:p>
            <a:fld id="{4F07DF1B-7D14-4F28-ADD9-6F0F15EDDA5F}" type="slidenum">
              <a:rPr lang="zh-TW" altLang="en-US" smtClean="0"/>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7" name="矩形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矩形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矩形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矩形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矩形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矩形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日期版面配置區 1"/>
          <p:cNvSpPr>
            <a:spLocks noGrp="1"/>
          </p:cNvSpPr>
          <p:nvPr>
            <p:ph type="dt" sz="half" idx="10"/>
          </p:nvPr>
        </p:nvSpPr>
        <p:spPr/>
        <p:txBody>
          <a:bodyPr/>
          <a:lstStyle/>
          <a:p>
            <a:fld id="{63A7DD32-22B0-44CA-A872-A68A24408865}" type="datetimeFigureOut">
              <a:rPr lang="zh-TW" altLang="en-US" smtClean="0"/>
              <a:t>2013/5/29</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a:xfrm>
            <a:off x="4267200" y="6324600"/>
            <a:ext cx="609600" cy="441324"/>
          </a:xfrm>
        </p:spPr>
        <p:txBody>
          <a:bodyPr/>
          <a:lstStyle>
            <a:lvl1pPr>
              <a:defRPr>
                <a:solidFill>
                  <a:srgbClr val="FFFFFF"/>
                </a:solidFill>
              </a:defRPr>
            </a:lvl1pPr>
          </a:lstStyle>
          <a:p>
            <a:fld id="{4F07DF1B-7D14-4F28-ADD9-6F0F15EDDA5F}"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bg>
      <p:bgRef idx="1001">
        <a:schemeClr val="bg1"/>
      </p:bgRef>
    </p:bg>
    <p:spTree>
      <p:nvGrpSpPr>
        <p:cNvPr id="1" name=""/>
        <p:cNvGrpSpPr/>
        <p:nvPr/>
      </p:nvGrpSpPr>
      <p:grpSpPr>
        <a:xfrm>
          <a:off x="0" y="0"/>
          <a:ext cx="0" cy="0"/>
          <a:chOff x="0" y="0"/>
          <a:chExt cx="0" cy="0"/>
        </a:xfrm>
      </p:grpSpPr>
      <p:sp>
        <p:nvSpPr>
          <p:cNvPr id="19" name="矩形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矩形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矩形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矩形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矩形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矩形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標題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8" name="矩形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直線接點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內容版面配置區 19"/>
          <p:cNvSpPr>
            <a:spLocks noGrp="1"/>
          </p:cNvSpPr>
          <p:nvPr>
            <p:ph sz="quarter" idx="1"/>
          </p:nvPr>
        </p:nvSpPr>
        <p:spPr>
          <a:xfrm>
            <a:off x="3124200" y="685800"/>
            <a:ext cx="5638800" cy="54102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0" name="橢圓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橢圓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投影片編號版面配置區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4F07DF1B-7D14-4F28-ADD9-6F0F15EDDA5F}" type="slidenum">
              <a:rPr lang="zh-TW" altLang="en-US" smtClean="0"/>
              <a:t>‹#›</a:t>
            </a:fld>
            <a:endParaRPr lang="zh-TW" altLang="en-US"/>
          </a:p>
        </p:txBody>
      </p:sp>
      <p:sp>
        <p:nvSpPr>
          <p:cNvPr id="21" name="矩形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日期版面配置區 4"/>
          <p:cNvSpPr>
            <a:spLocks noGrp="1"/>
          </p:cNvSpPr>
          <p:nvPr>
            <p:ph type="dt" sz="half" idx="10"/>
          </p:nvPr>
        </p:nvSpPr>
        <p:spPr/>
        <p:txBody>
          <a:bodyPr/>
          <a:lstStyle/>
          <a:p>
            <a:fld id="{63A7DD32-22B0-44CA-A872-A68A24408865}" type="datetimeFigureOut">
              <a:rPr lang="zh-TW" altLang="en-US" smtClean="0"/>
              <a:t>2013/5/29</a:t>
            </a:fld>
            <a:endParaRPr lang="zh-TW" altLang="en-US"/>
          </a:p>
        </p:txBody>
      </p:sp>
      <p:sp>
        <p:nvSpPr>
          <p:cNvPr id="6" name="頁尾版面配置區 5"/>
          <p:cNvSpPr>
            <a:spLocks noGrp="1"/>
          </p:cNvSpPr>
          <p:nvPr>
            <p:ph type="ftr" sz="quarter" idx="11"/>
          </p:nvPr>
        </p:nvSpPr>
        <p:spPr>
          <a:xfrm>
            <a:off x="301752" y="6410848"/>
            <a:ext cx="3383280" cy="365760"/>
          </a:xfrm>
        </p:spPr>
        <p:txBody>
          <a:bodyPr/>
          <a:lstStyle/>
          <a:p>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21" name="直線接點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矩形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矩形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矩形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矩形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矩形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矩形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矩形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橢圓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橢圓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投影片編號版面配置區 6"/>
          <p:cNvSpPr>
            <a:spLocks noGrp="1"/>
          </p:cNvSpPr>
          <p:nvPr>
            <p:ph type="sldNum" sz="quarter" idx="12"/>
          </p:nvPr>
        </p:nvSpPr>
        <p:spPr>
          <a:xfrm>
            <a:off x="1371600" y="312738"/>
            <a:ext cx="457200" cy="441325"/>
          </a:xfrm>
        </p:spPr>
        <p:txBody>
          <a:bodyPr/>
          <a:lstStyle/>
          <a:p>
            <a:fld id="{4F07DF1B-7D14-4F28-ADD9-6F0F15EDDA5F}" type="slidenum">
              <a:rPr lang="zh-TW" altLang="en-US" smtClean="0"/>
              <a:t>‹#›</a:t>
            </a:fld>
            <a:endParaRPr lang="zh-TW" altLang="en-US"/>
          </a:p>
        </p:txBody>
      </p:sp>
      <p:sp>
        <p:nvSpPr>
          <p:cNvPr id="2" name="標題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zh-TW" altLang="en-US" smtClean="0"/>
              <a:t>按一下以編輯母片標題樣式</a:t>
            </a:r>
            <a:endParaRPr kumimoji="0" lang="en-US"/>
          </a:p>
        </p:txBody>
      </p:sp>
      <p:sp>
        <p:nvSpPr>
          <p:cNvPr id="3" name="圖片版面配置區 2"/>
          <p:cNvSpPr>
            <a:spLocks noGrp="1"/>
          </p:cNvSpPr>
          <p:nvPr>
            <p:ph type="pic" idx="1"/>
          </p:nvPr>
        </p:nvSpPr>
        <p:spPr>
          <a:xfrm>
            <a:off x="3000375" y="609600"/>
            <a:ext cx="5867400" cy="4267200"/>
          </a:xfrm>
        </p:spPr>
        <p:txBody>
          <a:bodyPr/>
          <a:lstStyle>
            <a:lvl1pPr marL="0" indent="0">
              <a:buNone/>
              <a:defRPr sz="3200"/>
            </a:lvl1pPr>
          </a:lstStyle>
          <a:p>
            <a:r>
              <a:rPr kumimoji="0" lang="zh-TW" altLang="en-US" smtClean="0"/>
              <a:t>按一下圖示以新增圖片</a:t>
            </a:r>
            <a:endParaRPr kumimoji="0" lang="en-US" dirty="0"/>
          </a:p>
        </p:txBody>
      </p:sp>
      <p:sp>
        <p:nvSpPr>
          <p:cNvPr id="4" name="文字版面配置區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22" name="矩形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日期版面配置區 4"/>
          <p:cNvSpPr>
            <a:spLocks noGrp="1"/>
          </p:cNvSpPr>
          <p:nvPr>
            <p:ph type="dt" sz="half" idx="10"/>
          </p:nvPr>
        </p:nvSpPr>
        <p:spPr>
          <a:xfrm>
            <a:off x="5788152" y="6404984"/>
            <a:ext cx="3044952" cy="365760"/>
          </a:xfrm>
        </p:spPr>
        <p:txBody>
          <a:bodyPr/>
          <a:lstStyle/>
          <a:p>
            <a:fld id="{63A7DD32-22B0-44CA-A872-A68A24408865}" type="datetimeFigureOut">
              <a:rPr lang="zh-TW" altLang="en-US" smtClean="0"/>
              <a:t>2013/5/29</a:t>
            </a:fld>
            <a:endParaRPr lang="zh-TW" altLang="en-US"/>
          </a:p>
        </p:txBody>
      </p:sp>
      <p:sp>
        <p:nvSpPr>
          <p:cNvPr id="6" name="頁尾版面配置區 5"/>
          <p:cNvSpPr>
            <a:spLocks noGrp="1"/>
          </p:cNvSpPr>
          <p:nvPr>
            <p:ph type="ftr" sz="quarter" idx="11"/>
          </p:nvPr>
        </p:nvSpPr>
        <p:spPr>
          <a:xfrm>
            <a:off x="301752" y="6410848"/>
            <a:ext cx="3584448" cy="365760"/>
          </a:xfrm>
        </p:spPr>
        <p:txBody>
          <a:bodyPr/>
          <a:lstStyle/>
          <a:p>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矩形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矩形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矩形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矩形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矩形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日期版面配置區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63A7DD32-22B0-44CA-A872-A68A24408865}" type="datetimeFigureOut">
              <a:rPr lang="zh-TW" altLang="en-US" smtClean="0"/>
              <a:t>2013/5/29</a:t>
            </a:fld>
            <a:endParaRPr lang="zh-TW" altLang="en-US"/>
          </a:p>
        </p:txBody>
      </p:sp>
      <p:sp>
        <p:nvSpPr>
          <p:cNvPr id="3" name="頁尾版面配置區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zh-TW" altLang="en-US"/>
          </a:p>
        </p:txBody>
      </p:sp>
      <p:sp>
        <p:nvSpPr>
          <p:cNvPr id="8" name="矩形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直線接點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橢圓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橢圓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投影片編號版面配置區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4F07DF1B-7D14-4F28-ADD9-6F0F15EDDA5F}" type="slidenum">
              <a:rPr lang="zh-TW" altLang="en-US" smtClean="0"/>
              <a:t>‹#›</a:t>
            </a:fld>
            <a:endParaRPr lang="zh-TW" altLang="en-US"/>
          </a:p>
        </p:txBody>
      </p:sp>
      <p:sp>
        <p:nvSpPr>
          <p:cNvPr id="22" name="標題版面配置區 21"/>
          <p:cNvSpPr>
            <a:spLocks noGrp="1"/>
          </p:cNvSpPr>
          <p:nvPr>
            <p:ph type="title"/>
          </p:nvPr>
        </p:nvSpPr>
        <p:spPr>
          <a:xfrm>
            <a:off x="301752" y="228600"/>
            <a:ext cx="8534400" cy="758952"/>
          </a:xfrm>
          <a:prstGeom prst="rect">
            <a:avLst/>
          </a:prstGeom>
        </p:spPr>
        <p:txBody>
          <a:bodyPr vert="horz" anchor="b">
            <a:normAutofit/>
          </a:bodyPr>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p:txBody>
          <a:bodyPr/>
          <a:lstStyle/>
          <a:p>
            <a:r>
              <a:rPr lang="zh-TW" altLang="en-US" dirty="0" smtClean="0"/>
              <a:t>報告撰寫</a:t>
            </a:r>
            <a:endParaRPr lang="zh-TW" altLang="en-US" dirty="0"/>
          </a:p>
        </p:txBody>
      </p:sp>
      <p:sp>
        <p:nvSpPr>
          <p:cNvPr id="2" name="標題 1"/>
          <p:cNvSpPr>
            <a:spLocks noGrp="1"/>
          </p:cNvSpPr>
          <p:nvPr>
            <p:ph type="ctrTitle"/>
          </p:nvPr>
        </p:nvSpPr>
        <p:spPr/>
        <p:txBody>
          <a:bodyPr/>
          <a:lstStyle/>
          <a:p>
            <a:r>
              <a:rPr lang="zh-TW" altLang="en-US" dirty="0" smtClean="0"/>
              <a:t>實證導向行動研究</a:t>
            </a:r>
            <a:endParaRPr lang="zh-TW" altLang="en-US" dirty="0"/>
          </a:p>
        </p:txBody>
      </p:sp>
    </p:spTree>
    <p:extLst>
      <p:ext uri="{BB962C8B-B14F-4D97-AF65-F5344CB8AC3E}">
        <p14:creationId xmlns:p14="http://schemas.microsoft.com/office/powerpoint/2010/main" val="4765683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r>
              <a:rPr lang="zh-TW" altLang="en-US" dirty="0" smtClean="0"/>
              <a:t>研究目的－</a:t>
            </a:r>
            <a:r>
              <a:rPr lang="en-US" altLang="zh-TW" dirty="0" smtClean="0"/>
              <a:t>2.</a:t>
            </a:r>
            <a:r>
              <a:rPr lang="zh-TW" altLang="zh-TW" dirty="0"/>
              <a:t>校本指標或成功標準</a:t>
            </a:r>
            <a:endParaRPr lang="zh-TW" altLang="en-US" dirty="0"/>
          </a:p>
        </p:txBody>
      </p:sp>
      <p:sp>
        <p:nvSpPr>
          <p:cNvPr id="2" name="內容版面配置區 1"/>
          <p:cNvSpPr>
            <a:spLocks noGrp="1"/>
          </p:cNvSpPr>
          <p:nvPr>
            <p:ph sz="quarter" idx="1"/>
          </p:nvPr>
        </p:nvSpPr>
        <p:spPr/>
        <p:txBody>
          <a:bodyPr>
            <a:normAutofit/>
          </a:bodyPr>
          <a:lstStyle/>
          <a:p>
            <a:r>
              <a:rPr lang="zh-TW" altLang="en-US" dirty="0" smtClean="0"/>
              <a:t>在本研究中所訂定的校本指標為：</a:t>
            </a:r>
            <a:endParaRPr lang="en-US" altLang="zh-TW" dirty="0" smtClean="0"/>
          </a:p>
          <a:p>
            <a:pPr marL="514350" indent="-514350">
              <a:buFont typeface="+mj-lt"/>
              <a:buAutoNum type="arabicPeriod"/>
            </a:pPr>
            <a:r>
              <a:rPr lang="zh-TW" altLang="zh-TW" dirty="0"/>
              <a:t>量性：如行為的改變程度、知識的改變程度、態度的改變程度</a:t>
            </a:r>
          </a:p>
          <a:p>
            <a:pPr marL="514350" indent="-514350">
              <a:buFont typeface="+mj-lt"/>
              <a:buAutoNum type="arabicPeriod"/>
            </a:pPr>
            <a:r>
              <a:rPr lang="zh-TW" altLang="zh-TW" dirty="0"/>
              <a:t>質性：如學生參與踴躍、家長對活動有正面</a:t>
            </a:r>
            <a:r>
              <a:rPr lang="zh-TW" altLang="zh-TW" dirty="0" smtClean="0"/>
              <a:t>評價</a:t>
            </a:r>
            <a:endParaRPr lang="en-US" altLang="zh-TW" dirty="0" smtClean="0"/>
          </a:p>
          <a:p>
            <a:pPr marL="514350" indent="-514350">
              <a:buFont typeface="+mj-lt"/>
              <a:buAutoNum type="arabicPeriod"/>
            </a:pPr>
            <a:endParaRPr lang="en-US" altLang="zh-TW" dirty="0"/>
          </a:p>
          <a:p>
            <a:pPr marL="0" indent="0" algn="ctr">
              <a:buNone/>
            </a:pPr>
            <a:r>
              <a:rPr lang="zh-TW" altLang="en-US" b="1" dirty="0" smtClean="0">
                <a:solidFill>
                  <a:srgbClr val="FF0000"/>
                </a:solidFill>
              </a:rPr>
              <a:t>（與結果發現需一致）</a:t>
            </a:r>
            <a:endParaRPr lang="zh-TW" altLang="zh-TW" b="1" dirty="0">
              <a:solidFill>
                <a:srgbClr val="FF0000"/>
              </a:solidFill>
            </a:endParaRPr>
          </a:p>
          <a:p>
            <a:pPr marL="514350" indent="-514350">
              <a:buFont typeface="+mj-lt"/>
              <a:buAutoNum type="arabicPeriod"/>
            </a:pPr>
            <a:endParaRPr lang="en-US" altLang="zh-TW" dirty="0" smtClean="0"/>
          </a:p>
          <a:p>
            <a:endParaRPr lang="en-US" altLang="zh-TW" dirty="0"/>
          </a:p>
          <a:p>
            <a:endParaRPr lang="zh-TW" altLang="en-US" dirty="0"/>
          </a:p>
        </p:txBody>
      </p:sp>
    </p:spTree>
    <p:extLst>
      <p:ext uri="{BB962C8B-B14F-4D97-AF65-F5344CB8AC3E}">
        <p14:creationId xmlns:p14="http://schemas.microsoft.com/office/powerpoint/2010/main" val="36107443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normAutofit/>
          </a:bodyPr>
          <a:lstStyle/>
          <a:p>
            <a:pPr lvl="0"/>
            <a:r>
              <a:rPr lang="zh-TW" altLang="en-US" dirty="0" smtClean="0"/>
              <a:t>貳、</a:t>
            </a:r>
            <a:r>
              <a:rPr lang="zh-TW" altLang="zh-TW" b="1" dirty="0"/>
              <a:t>研究</a:t>
            </a:r>
            <a:r>
              <a:rPr lang="zh-TW" altLang="zh-TW" b="1" dirty="0" smtClean="0"/>
              <a:t>方法</a:t>
            </a:r>
            <a:r>
              <a:rPr lang="zh-TW" altLang="en-US" b="1" dirty="0" smtClean="0"/>
              <a:t>　</a:t>
            </a:r>
            <a:endParaRPr lang="zh-TW" altLang="en-US" dirty="0"/>
          </a:p>
        </p:txBody>
      </p:sp>
      <p:sp>
        <p:nvSpPr>
          <p:cNvPr id="2" name="內容版面配置區 1"/>
          <p:cNvSpPr>
            <a:spLocks noGrp="1"/>
          </p:cNvSpPr>
          <p:nvPr>
            <p:ph sz="quarter" idx="1"/>
          </p:nvPr>
        </p:nvSpPr>
        <p:spPr/>
        <p:txBody>
          <a:bodyPr/>
          <a:lstStyle/>
          <a:p>
            <a:pPr marL="0" lvl="0" indent="0">
              <a:buNone/>
            </a:pPr>
            <a:r>
              <a:rPr lang="zh-TW" altLang="en-US" b="1" dirty="0" smtClean="0"/>
              <a:t>（一）</a:t>
            </a:r>
            <a:r>
              <a:rPr lang="zh-TW" altLang="zh-TW" b="1" dirty="0" smtClean="0"/>
              <a:t>研究</a:t>
            </a:r>
            <a:r>
              <a:rPr lang="zh-TW" altLang="zh-TW" b="1" dirty="0"/>
              <a:t>對象</a:t>
            </a:r>
            <a:endParaRPr lang="zh-TW" altLang="en-US" dirty="0"/>
          </a:p>
          <a:p>
            <a:pPr lvl="0"/>
            <a:r>
              <a:rPr lang="zh-TW" altLang="zh-TW" dirty="0"/>
              <a:t>對象來源</a:t>
            </a:r>
            <a:r>
              <a:rPr lang="zh-TW" altLang="zh-TW" dirty="0" smtClean="0"/>
              <a:t>、</a:t>
            </a:r>
            <a:r>
              <a:rPr lang="zh-TW" altLang="en-US" dirty="0" smtClean="0"/>
              <a:t>班級、</a:t>
            </a:r>
            <a:r>
              <a:rPr lang="zh-TW" altLang="zh-TW" dirty="0" smtClean="0"/>
              <a:t>人數等</a:t>
            </a:r>
            <a:endParaRPr lang="en-US" altLang="zh-TW" dirty="0" smtClean="0"/>
          </a:p>
          <a:p>
            <a:pPr lvl="0"/>
            <a:r>
              <a:rPr lang="zh-TW" altLang="zh-TW" dirty="0" smtClean="0"/>
              <a:t>如何抽樣</a:t>
            </a:r>
            <a:r>
              <a:rPr lang="zh-TW" altLang="en-US" dirty="0" smtClean="0"/>
              <a:t>（必要時可交代為何選取這群學生做為對象）</a:t>
            </a:r>
            <a:endParaRPr lang="en-US" altLang="zh-TW" dirty="0" smtClean="0"/>
          </a:p>
          <a:p>
            <a:pPr lvl="0"/>
            <a:r>
              <a:rPr lang="zh-TW" altLang="zh-TW" dirty="0" smtClean="0"/>
              <a:t>實驗組</a:t>
            </a:r>
            <a:r>
              <a:rPr lang="zh-TW" altLang="en-US" dirty="0" smtClean="0"/>
              <a:t>與</a:t>
            </a:r>
            <a:r>
              <a:rPr lang="zh-TW" altLang="zh-TW" dirty="0" smtClean="0"/>
              <a:t>對照</a:t>
            </a:r>
            <a:r>
              <a:rPr lang="zh-TW" altLang="zh-TW" dirty="0"/>
              <a:t>組如何區分，各多少</a:t>
            </a:r>
            <a:r>
              <a:rPr lang="zh-TW" altLang="zh-TW" dirty="0" smtClean="0"/>
              <a:t>人</a:t>
            </a:r>
            <a:r>
              <a:rPr lang="zh-TW" altLang="en-US" dirty="0" smtClean="0"/>
              <a:t>（如何避免污染問題：同校的問題、原訂課程的問題</a:t>
            </a:r>
            <a:r>
              <a:rPr lang="en-US" altLang="zh-TW" dirty="0" smtClean="0"/>
              <a:t>…</a:t>
            </a:r>
            <a:r>
              <a:rPr lang="zh-TW" altLang="en-US" dirty="0" smtClean="0"/>
              <a:t>）</a:t>
            </a:r>
            <a:endParaRPr lang="zh-TW" altLang="zh-TW" dirty="0"/>
          </a:p>
          <a:p>
            <a:endParaRPr lang="zh-TW" altLang="en-US" dirty="0"/>
          </a:p>
        </p:txBody>
      </p:sp>
    </p:spTree>
    <p:extLst>
      <p:ext uri="{BB962C8B-B14F-4D97-AF65-F5344CB8AC3E}">
        <p14:creationId xmlns:p14="http://schemas.microsoft.com/office/powerpoint/2010/main" val="40792819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r>
              <a:rPr lang="zh-TW" altLang="zh-TW" dirty="0"/>
              <a:t>研究對象</a:t>
            </a:r>
            <a:endParaRPr lang="zh-TW" altLang="en-US" dirty="0"/>
          </a:p>
        </p:txBody>
      </p:sp>
      <p:sp>
        <p:nvSpPr>
          <p:cNvPr id="2" name="內容版面配置區 1"/>
          <p:cNvSpPr>
            <a:spLocks noGrp="1"/>
          </p:cNvSpPr>
          <p:nvPr>
            <p:ph sz="quarter" idx="1"/>
          </p:nvPr>
        </p:nvSpPr>
        <p:spPr/>
        <p:txBody>
          <a:bodyPr/>
          <a:lstStyle/>
          <a:p>
            <a:r>
              <a:rPr lang="zh-TW" altLang="en-US" u="sng" dirty="0" smtClean="0"/>
              <a:t>配合本校校牙醫駐校方案的實施</a:t>
            </a:r>
            <a:r>
              <a:rPr lang="zh-TW" altLang="en-US" dirty="0" smtClean="0"/>
              <a:t>，</a:t>
            </a:r>
            <a:r>
              <a:rPr lang="zh-TW" altLang="zh-TW" dirty="0" smtClean="0"/>
              <a:t>本</a:t>
            </a:r>
            <a:r>
              <a:rPr lang="zh-TW" altLang="zh-TW" dirty="0"/>
              <a:t>研究以本校嶺口國小四至五年級學生共</a:t>
            </a:r>
            <a:r>
              <a:rPr lang="en-US" altLang="zh-TW" dirty="0"/>
              <a:t>26</a:t>
            </a:r>
            <a:r>
              <a:rPr lang="zh-TW" altLang="zh-TW" dirty="0"/>
              <a:t>人為實驗組，對照組則選擇鄰近地區社經地位相似之溪洲國小同樣四年級學生共</a:t>
            </a:r>
            <a:r>
              <a:rPr lang="en-US" altLang="zh-TW" dirty="0"/>
              <a:t>28</a:t>
            </a:r>
            <a:r>
              <a:rPr lang="zh-TW" altLang="zh-TW" dirty="0"/>
              <a:t>人，其</a:t>
            </a:r>
            <a:r>
              <a:rPr lang="zh-TW" altLang="zh-TW" u="sng" dirty="0"/>
              <a:t>基本資料詳見表一</a:t>
            </a:r>
            <a:r>
              <a:rPr lang="zh-TW" altLang="zh-TW" dirty="0" smtClean="0"/>
              <a:t>。</a:t>
            </a:r>
            <a:endParaRPr lang="en-US" altLang="zh-TW" dirty="0" smtClean="0"/>
          </a:p>
          <a:p>
            <a:r>
              <a:rPr lang="zh-TW" altLang="en-US" u="sng" dirty="0" smtClean="0"/>
              <a:t>配合本校健康與護理課程的規畫</a:t>
            </a:r>
            <a:r>
              <a:rPr lang="zh-TW" altLang="en-US" dirty="0" smtClean="0"/>
              <a:t>，</a:t>
            </a:r>
            <a:r>
              <a:rPr lang="zh-TW" altLang="zh-TW" dirty="0" smtClean="0"/>
              <a:t>以</a:t>
            </a:r>
            <a:r>
              <a:rPr lang="zh-TW" altLang="zh-TW" dirty="0"/>
              <a:t>本校一年級學生</a:t>
            </a:r>
            <a:r>
              <a:rPr lang="en-US" altLang="zh-TW" dirty="0"/>
              <a:t>117</a:t>
            </a:r>
            <a:r>
              <a:rPr lang="zh-TW" altLang="zh-TW" dirty="0"/>
              <a:t>人為實驗組，照組則選擇入學成績相似之三民家商、鼓山高中 同樣一年級男學生共</a:t>
            </a:r>
            <a:r>
              <a:rPr lang="en-US" altLang="zh-TW" dirty="0"/>
              <a:t>118</a:t>
            </a:r>
            <a:r>
              <a:rPr lang="zh-TW" altLang="zh-TW" dirty="0" smtClean="0"/>
              <a:t>人</a:t>
            </a:r>
            <a:r>
              <a:rPr lang="zh-TW" altLang="en-US" dirty="0" smtClean="0"/>
              <a:t>，</a:t>
            </a:r>
            <a:r>
              <a:rPr lang="zh-TW" altLang="zh-TW" dirty="0" smtClean="0"/>
              <a:t>其</a:t>
            </a:r>
            <a:r>
              <a:rPr lang="zh-TW" altLang="zh-TW" dirty="0"/>
              <a:t>基本資料詳見表</a:t>
            </a:r>
            <a:r>
              <a:rPr lang="zh-TW" altLang="zh-TW" dirty="0" smtClean="0"/>
              <a:t>一</a:t>
            </a:r>
            <a:r>
              <a:rPr lang="zh-TW" altLang="en-US" dirty="0" smtClean="0"/>
              <a:t>。</a:t>
            </a:r>
            <a:endParaRPr lang="zh-TW" altLang="en-US" dirty="0"/>
          </a:p>
        </p:txBody>
      </p:sp>
    </p:spTree>
    <p:extLst>
      <p:ext uri="{BB962C8B-B14F-4D97-AF65-F5344CB8AC3E}">
        <p14:creationId xmlns:p14="http://schemas.microsoft.com/office/powerpoint/2010/main" val="20690015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endParaRPr lang="zh-TW" altLang="en-US"/>
          </a:p>
        </p:txBody>
      </p:sp>
      <p:sp>
        <p:nvSpPr>
          <p:cNvPr id="2" name="內容版面配置區 1"/>
          <p:cNvSpPr>
            <a:spLocks noGrp="1"/>
          </p:cNvSpPr>
          <p:nvPr>
            <p:ph sz="quarter" idx="1"/>
          </p:nvPr>
        </p:nvSpPr>
        <p:spPr>
          <a:xfrm>
            <a:off x="395536" y="1499616"/>
            <a:ext cx="8229600" cy="4626547"/>
          </a:xfrm>
        </p:spPr>
        <p:txBody>
          <a:bodyPr>
            <a:normAutofit/>
          </a:bodyPr>
          <a:lstStyle/>
          <a:p>
            <a:pPr marL="0" indent="0">
              <a:buNone/>
            </a:pPr>
            <a:r>
              <a:rPr lang="zh-TW" altLang="en-US" b="1" dirty="0" smtClean="0"/>
              <a:t>（二）</a:t>
            </a:r>
            <a:r>
              <a:rPr lang="zh-TW" altLang="zh-TW" b="1" dirty="0" smtClean="0"/>
              <a:t>研究</a:t>
            </a:r>
            <a:r>
              <a:rPr lang="zh-TW" altLang="zh-TW" b="1" dirty="0" smtClean="0"/>
              <a:t>工具</a:t>
            </a:r>
            <a:endParaRPr lang="en-US" altLang="zh-TW" b="1" dirty="0" smtClean="0"/>
          </a:p>
          <a:p>
            <a:pPr marL="514350" indent="-514350">
              <a:buFont typeface="+mj-lt"/>
              <a:buAutoNum type="arabicPeriod"/>
            </a:pPr>
            <a:r>
              <a:rPr lang="zh-TW" altLang="zh-TW" dirty="0"/>
              <a:t>量</a:t>
            </a:r>
            <a:r>
              <a:rPr lang="zh-TW" altLang="zh-TW" dirty="0" smtClean="0"/>
              <a:t>性</a:t>
            </a:r>
            <a:r>
              <a:rPr lang="zh-TW" altLang="en-US" dirty="0" smtClean="0"/>
              <a:t>資料收集工具</a:t>
            </a:r>
            <a:endParaRPr lang="en-US" altLang="zh-TW" dirty="0" smtClean="0"/>
          </a:p>
          <a:p>
            <a:pPr marL="514350" indent="-514350">
              <a:buFont typeface="+mj-lt"/>
              <a:buAutoNum type="arabicParenR"/>
            </a:pPr>
            <a:r>
              <a:rPr lang="zh-TW" altLang="en-US" dirty="0"/>
              <a:t>生理</a:t>
            </a:r>
            <a:r>
              <a:rPr lang="zh-TW" altLang="en-US" dirty="0" smtClean="0"/>
              <a:t>指標收集：說明</a:t>
            </a:r>
            <a:r>
              <a:rPr lang="zh-TW" altLang="en-US" dirty="0" smtClean="0"/>
              <a:t>蒐集方式（</a:t>
            </a:r>
            <a:r>
              <a:rPr lang="en-US" altLang="zh-TW" dirty="0" smtClean="0"/>
              <a:t>BMI</a:t>
            </a:r>
            <a:r>
              <a:rPr lang="zh-TW" altLang="en-US" dirty="0" smtClean="0"/>
              <a:t>、體適能等）</a:t>
            </a:r>
            <a:endParaRPr lang="en-US" altLang="zh-TW" dirty="0"/>
          </a:p>
          <a:p>
            <a:pPr marL="514350" indent="-514350">
              <a:buFont typeface="+mj-lt"/>
              <a:buAutoNum type="arabicParenR"/>
            </a:pPr>
            <a:r>
              <a:rPr lang="zh-TW" altLang="en-US" dirty="0"/>
              <a:t>問卷</a:t>
            </a:r>
            <a:endParaRPr lang="en-US" altLang="zh-TW" dirty="0" smtClean="0"/>
          </a:p>
          <a:p>
            <a:r>
              <a:rPr lang="zh-TW" altLang="zh-TW" dirty="0" smtClean="0"/>
              <a:t>問卷</a:t>
            </a:r>
            <a:r>
              <a:rPr lang="zh-TW" altLang="zh-TW" dirty="0"/>
              <a:t>來源（自編、摘取、延用</a:t>
            </a:r>
            <a:r>
              <a:rPr lang="zh-TW" altLang="zh-TW" dirty="0" smtClean="0"/>
              <a:t>）</a:t>
            </a:r>
            <a:endParaRPr lang="en-US" altLang="zh-TW" dirty="0" smtClean="0"/>
          </a:p>
          <a:p>
            <a:r>
              <a:rPr lang="zh-TW" altLang="zh-TW" dirty="0" smtClean="0"/>
              <a:t>題目</a:t>
            </a:r>
            <a:r>
              <a:rPr lang="zh-TW" altLang="zh-TW" dirty="0"/>
              <a:t>分類</a:t>
            </a:r>
            <a:r>
              <a:rPr lang="zh-TW" altLang="zh-TW" dirty="0"/>
              <a:t>（例如：知識、態度、自我效能、行為</a:t>
            </a:r>
            <a:r>
              <a:rPr lang="en-US" altLang="zh-TW" dirty="0"/>
              <a:t>…</a:t>
            </a:r>
            <a:r>
              <a:rPr lang="zh-TW" altLang="zh-TW" dirty="0"/>
              <a:t>等）</a:t>
            </a:r>
            <a:r>
              <a:rPr lang="zh-TW" altLang="en-US" dirty="0" smtClean="0"/>
              <a:t>及題數，附上問卷於附件</a:t>
            </a:r>
            <a:endParaRPr lang="en-US" altLang="zh-TW" dirty="0" smtClean="0"/>
          </a:p>
          <a:p>
            <a:r>
              <a:rPr lang="zh-TW" altLang="en-US" dirty="0" smtClean="0"/>
              <a:t>有</a:t>
            </a:r>
            <a:r>
              <a:rPr lang="zh-TW" altLang="zh-TW" dirty="0" smtClean="0"/>
              <a:t>信</a:t>
            </a:r>
            <a:r>
              <a:rPr lang="zh-TW" altLang="zh-TW" dirty="0"/>
              <a:t>效</a:t>
            </a:r>
            <a:r>
              <a:rPr lang="zh-TW" altLang="zh-TW" dirty="0" smtClean="0"/>
              <a:t>度</a:t>
            </a:r>
            <a:r>
              <a:rPr lang="zh-TW" altLang="en-US" dirty="0" smtClean="0"/>
              <a:t>處理者交代問卷信效</a:t>
            </a:r>
            <a:r>
              <a:rPr lang="zh-TW" altLang="en-US" dirty="0" smtClean="0"/>
              <a:t>度</a:t>
            </a:r>
            <a:endParaRPr lang="en-US" altLang="zh-TW" b="1" dirty="0" smtClean="0"/>
          </a:p>
        </p:txBody>
      </p:sp>
    </p:spTree>
    <p:extLst>
      <p:ext uri="{BB962C8B-B14F-4D97-AF65-F5344CB8AC3E}">
        <p14:creationId xmlns:p14="http://schemas.microsoft.com/office/powerpoint/2010/main" val="42538011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r>
              <a:rPr lang="zh-TW" altLang="en-US" dirty="0" smtClean="0"/>
              <a:t>範例</a:t>
            </a:r>
            <a:endParaRPr lang="zh-TW" altLang="en-US" dirty="0"/>
          </a:p>
        </p:txBody>
      </p:sp>
      <p:sp>
        <p:nvSpPr>
          <p:cNvPr id="2" name="內容版面配置區 1"/>
          <p:cNvSpPr>
            <a:spLocks noGrp="1"/>
          </p:cNvSpPr>
          <p:nvPr>
            <p:ph sz="quarter" idx="1"/>
          </p:nvPr>
        </p:nvSpPr>
        <p:spPr>
          <a:xfrm>
            <a:off x="457200" y="1499616"/>
            <a:ext cx="8229600" cy="4953720"/>
          </a:xfrm>
        </p:spPr>
        <p:txBody>
          <a:bodyPr>
            <a:normAutofit/>
          </a:bodyPr>
          <a:lstStyle/>
          <a:p>
            <a:r>
              <a:rPr lang="zh-TW" altLang="en-US" dirty="0"/>
              <a:t>健康狀況</a:t>
            </a:r>
            <a:r>
              <a:rPr lang="zh-TW" altLang="en-US" dirty="0" smtClean="0"/>
              <a:t>：於前測及後測時均收集生</a:t>
            </a:r>
            <a:r>
              <a:rPr lang="zh-TW" altLang="en-US" dirty="0"/>
              <a:t>理指標（如體位、齲 齒、視力、</a:t>
            </a:r>
            <a:r>
              <a:rPr lang="zh-TW" altLang="en-US" dirty="0" smtClean="0"/>
              <a:t>血壓</a:t>
            </a:r>
            <a:r>
              <a:rPr lang="zh-TW" altLang="en-US" dirty="0" smtClean="0"/>
              <a:t>）、</a:t>
            </a:r>
            <a:r>
              <a:rPr lang="zh-TW" altLang="en-US" dirty="0"/>
              <a:t>體適能指標（身體質量指數、肌肉適能、柔軟度、心肺耐力</a:t>
            </a:r>
            <a:r>
              <a:rPr lang="zh-TW" altLang="en-US" dirty="0" smtClean="0"/>
              <a:t>）</a:t>
            </a:r>
            <a:endParaRPr lang="en-US" altLang="zh-TW" dirty="0" smtClean="0"/>
          </a:p>
          <a:p>
            <a:r>
              <a:rPr lang="zh-TW" altLang="en-US" dirty="0"/>
              <a:t>問卷</a:t>
            </a:r>
            <a:r>
              <a:rPr lang="zh-TW" altLang="en-US" dirty="0" smtClean="0"/>
              <a:t>：</a:t>
            </a:r>
            <a:endParaRPr lang="en-US" altLang="zh-TW" dirty="0" smtClean="0"/>
          </a:p>
          <a:p>
            <a:pPr marL="514350" indent="-514350">
              <a:buFont typeface="+mj-lt"/>
              <a:buAutoNum type="arabicPeriod"/>
            </a:pPr>
            <a:r>
              <a:rPr lang="zh-TW" altLang="en-US" dirty="0" smtClean="0"/>
              <a:t>參考</a:t>
            </a:r>
            <a:r>
              <a:rPr lang="zh-TW" altLang="zh-TW" dirty="0" smtClean="0"/>
              <a:t>健康</a:t>
            </a:r>
            <a:r>
              <a:rPr lang="zh-TW" altLang="zh-TW" dirty="0"/>
              <a:t>促進學校計畫所提供之口腔保健</a:t>
            </a:r>
            <a:r>
              <a:rPr lang="zh-TW" altLang="zh-TW" dirty="0" smtClean="0"/>
              <a:t>問卷</a:t>
            </a:r>
            <a:r>
              <a:rPr lang="zh-TW" altLang="en-US" dirty="0" smtClean="0"/>
              <a:t>，</a:t>
            </a:r>
            <a:r>
              <a:rPr lang="zh-TW" altLang="zh-TW" dirty="0" smtClean="0"/>
              <a:t>配合</a:t>
            </a:r>
            <a:r>
              <a:rPr lang="zh-TW" altLang="zh-TW" dirty="0"/>
              <a:t>介入策略修改後</a:t>
            </a:r>
            <a:r>
              <a:rPr lang="zh-TW" altLang="zh-TW" dirty="0" smtClean="0"/>
              <a:t>使用</a:t>
            </a:r>
            <a:r>
              <a:rPr lang="zh-TW" altLang="en-US" dirty="0" smtClean="0"/>
              <a:t>，其中各包括知識</a:t>
            </a:r>
            <a:r>
              <a:rPr lang="en-US" altLang="zh-TW" dirty="0" smtClean="0"/>
              <a:t>5</a:t>
            </a:r>
            <a:r>
              <a:rPr lang="zh-TW" altLang="en-US" dirty="0" smtClean="0"/>
              <a:t>題、態度</a:t>
            </a:r>
            <a:r>
              <a:rPr lang="en-US" altLang="zh-TW" dirty="0" smtClean="0"/>
              <a:t>10</a:t>
            </a:r>
            <a:r>
              <a:rPr lang="zh-TW" altLang="en-US" dirty="0" smtClean="0"/>
              <a:t>題、行為</a:t>
            </a:r>
            <a:r>
              <a:rPr lang="en-US" altLang="zh-TW" dirty="0" smtClean="0"/>
              <a:t>10</a:t>
            </a:r>
            <a:r>
              <a:rPr lang="zh-TW" altLang="en-US" dirty="0" smtClean="0"/>
              <a:t>題</a:t>
            </a:r>
            <a:r>
              <a:rPr lang="zh-TW" altLang="en-US" dirty="0"/>
              <a:t>，參見附件</a:t>
            </a:r>
            <a:r>
              <a:rPr lang="zh-TW" altLang="en-US" dirty="0" smtClean="0"/>
              <a:t>。</a:t>
            </a:r>
            <a:endParaRPr lang="en-US" altLang="zh-TW" dirty="0" smtClean="0"/>
          </a:p>
          <a:p>
            <a:pPr marL="514350" indent="-514350">
              <a:buFont typeface="+mj-lt"/>
              <a:buAutoNum type="arabicPeriod"/>
            </a:pPr>
            <a:r>
              <a:rPr lang="zh-TW" altLang="en-US" dirty="0" smtClean="0"/>
              <a:t>自編</a:t>
            </a:r>
            <a:r>
              <a:rPr lang="zh-TW" altLang="zh-TW" dirty="0" smtClean="0"/>
              <a:t>國小</a:t>
            </a:r>
            <a:r>
              <a:rPr lang="zh-TW" altLang="zh-TW" dirty="0"/>
              <a:t>學童口腔</a:t>
            </a:r>
            <a:r>
              <a:rPr lang="zh-TW" altLang="zh-TW" dirty="0" smtClean="0"/>
              <a:t>保健</a:t>
            </a:r>
            <a:r>
              <a:rPr lang="zh-TW" altLang="en-US" dirty="0" smtClean="0"/>
              <a:t>活動滿意度</a:t>
            </a:r>
            <a:r>
              <a:rPr lang="zh-TW" altLang="zh-TW" dirty="0" smtClean="0"/>
              <a:t>調查</a:t>
            </a:r>
            <a:r>
              <a:rPr lang="zh-TW" altLang="en-US" dirty="0" smtClean="0"/>
              <a:t>（</a:t>
            </a:r>
            <a:r>
              <a:rPr lang="zh-TW" altLang="zh-TW" dirty="0" smtClean="0"/>
              <a:t>過程評量</a:t>
            </a:r>
            <a:r>
              <a:rPr lang="zh-TW" altLang="en-US" dirty="0" smtClean="0"/>
              <a:t>），其中包括５題滿意度，</a:t>
            </a:r>
            <a:r>
              <a:rPr lang="en-US" altLang="zh-TW" dirty="0" smtClean="0"/>
              <a:t>5</a:t>
            </a:r>
            <a:r>
              <a:rPr lang="zh-TW" altLang="en-US" dirty="0" smtClean="0"/>
              <a:t>題幫助度評量</a:t>
            </a:r>
            <a:endParaRPr lang="en-US" altLang="zh-TW" dirty="0" smtClean="0"/>
          </a:p>
          <a:p>
            <a:endParaRPr lang="en-US" altLang="zh-TW" dirty="0" smtClean="0"/>
          </a:p>
          <a:p>
            <a:endParaRPr lang="en-US" altLang="zh-TW" dirty="0" smtClean="0"/>
          </a:p>
          <a:p>
            <a:endParaRPr lang="zh-TW" altLang="en-US" dirty="0"/>
          </a:p>
        </p:txBody>
      </p:sp>
    </p:spTree>
    <p:extLst>
      <p:ext uri="{BB962C8B-B14F-4D97-AF65-F5344CB8AC3E}">
        <p14:creationId xmlns:p14="http://schemas.microsoft.com/office/powerpoint/2010/main" val="9492147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endParaRPr lang="zh-TW" altLang="en-US"/>
          </a:p>
        </p:txBody>
      </p:sp>
      <p:sp>
        <p:nvSpPr>
          <p:cNvPr id="2" name="內容版面配置區 1"/>
          <p:cNvSpPr>
            <a:spLocks noGrp="1"/>
          </p:cNvSpPr>
          <p:nvPr>
            <p:ph sz="quarter" idx="1"/>
          </p:nvPr>
        </p:nvSpPr>
        <p:spPr>
          <a:xfrm>
            <a:off x="395536" y="1499616"/>
            <a:ext cx="8229600" cy="4626547"/>
          </a:xfrm>
        </p:spPr>
        <p:txBody>
          <a:bodyPr>
            <a:normAutofit/>
          </a:bodyPr>
          <a:lstStyle/>
          <a:p>
            <a:pPr marL="514350" indent="-514350">
              <a:buFont typeface="+mj-lt"/>
              <a:buAutoNum type="arabicPeriod" startAt="2"/>
            </a:pPr>
            <a:r>
              <a:rPr lang="zh-TW" altLang="en-US" dirty="0" smtClean="0"/>
              <a:t>質</a:t>
            </a:r>
            <a:r>
              <a:rPr lang="zh-TW" altLang="zh-TW" dirty="0" smtClean="0"/>
              <a:t>性</a:t>
            </a:r>
            <a:r>
              <a:rPr lang="zh-TW" altLang="en-US" dirty="0" smtClean="0"/>
              <a:t>資料收集工具</a:t>
            </a:r>
            <a:endParaRPr lang="en-US" altLang="zh-TW" dirty="0" smtClean="0"/>
          </a:p>
          <a:p>
            <a:pPr marL="0" lvl="0" indent="0">
              <a:buNone/>
            </a:pPr>
            <a:r>
              <a:rPr lang="en-US" altLang="zh-TW" dirty="0"/>
              <a:t>(</a:t>
            </a:r>
            <a:r>
              <a:rPr lang="zh-TW" altLang="zh-TW" dirty="0"/>
              <a:t>學校除量性問卷以外，應多使用其他質性的成效評量工具來記錄成效。質性的過程評量或成效評量紀錄，可呈現出學校在執行健康促進學校計劃的過程中的動力過程，以及量性問卷測量不到的內涵，具備特殊性與多樣性，非常有意義。鼓勵學校多使用</a:t>
            </a:r>
            <a:r>
              <a:rPr lang="en-US" altLang="zh-TW" dirty="0"/>
              <a:t>)</a:t>
            </a:r>
            <a:endParaRPr lang="zh-TW" altLang="zh-TW" dirty="0"/>
          </a:p>
          <a:p>
            <a:pPr lvl="0"/>
            <a:r>
              <a:rPr lang="zh-TW" altLang="zh-TW" dirty="0"/>
              <a:t>研究日誌：要寫出誰進行日誌紀錄</a:t>
            </a:r>
          </a:p>
          <a:p>
            <a:pPr lvl="0"/>
            <a:r>
              <a:rPr lang="zh-TW" altLang="zh-TW" dirty="0"/>
              <a:t>訪談大綱：要寫出訪談誰</a:t>
            </a:r>
          </a:p>
          <a:p>
            <a:pPr lvl="0"/>
            <a:r>
              <a:rPr lang="zh-TW" altLang="zh-TW" dirty="0"/>
              <a:t>學生學習單或學習成果：可摘要重點</a:t>
            </a:r>
          </a:p>
          <a:p>
            <a:pPr lvl="0"/>
            <a:r>
              <a:rPr lang="zh-TW" altLang="zh-TW" dirty="0"/>
              <a:t>其他</a:t>
            </a:r>
            <a:r>
              <a:rPr lang="en-US" altLang="zh-TW" dirty="0"/>
              <a:t>…</a:t>
            </a:r>
            <a:r>
              <a:rPr lang="zh-TW" altLang="zh-TW" dirty="0"/>
              <a:t>：如會議紀錄</a:t>
            </a:r>
          </a:p>
        </p:txBody>
      </p:sp>
    </p:spTree>
    <p:extLst>
      <p:ext uri="{BB962C8B-B14F-4D97-AF65-F5344CB8AC3E}">
        <p14:creationId xmlns:p14="http://schemas.microsoft.com/office/powerpoint/2010/main" val="20603984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endParaRPr lang="zh-TW" altLang="en-US"/>
          </a:p>
        </p:txBody>
      </p:sp>
      <p:sp>
        <p:nvSpPr>
          <p:cNvPr id="2" name="內容版面配置區 1"/>
          <p:cNvSpPr>
            <a:spLocks noGrp="1"/>
          </p:cNvSpPr>
          <p:nvPr>
            <p:ph sz="quarter" idx="1"/>
          </p:nvPr>
        </p:nvSpPr>
        <p:spPr>
          <a:xfrm>
            <a:off x="457200" y="1340768"/>
            <a:ext cx="8229600" cy="5400600"/>
          </a:xfrm>
        </p:spPr>
        <p:txBody>
          <a:bodyPr>
            <a:normAutofit fontScale="77500" lnSpcReduction="20000"/>
          </a:bodyPr>
          <a:lstStyle/>
          <a:p>
            <a:pPr marL="0" lvl="0" indent="0">
              <a:buNone/>
            </a:pPr>
            <a:r>
              <a:rPr lang="zh-TW" altLang="en-US" b="1" dirty="0" smtClean="0"/>
              <a:t>（三</a:t>
            </a:r>
            <a:r>
              <a:rPr lang="zh-TW" altLang="en-US" b="1" dirty="0" smtClean="0"/>
              <a:t>）</a:t>
            </a:r>
            <a:r>
              <a:rPr lang="zh-TW" altLang="zh-TW" b="1" dirty="0"/>
              <a:t>研究過程或介入方法</a:t>
            </a:r>
            <a:r>
              <a:rPr lang="zh-TW" altLang="zh-TW" b="1" dirty="0" smtClean="0"/>
              <a:t>：</a:t>
            </a:r>
            <a:endParaRPr lang="en-US" altLang="zh-TW" b="1" dirty="0" smtClean="0"/>
          </a:p>
          <a:p>
            <a:pPr marL="0" indent="0">
              <a:buNone/>
            </a:pPr>
            <a:r>
              <a:rPr lang="en-US" altLang="zh-TW" dirty="0" smtClean="0"/>
              <a:t>(</a:t>
            </a:r>
            <a:r>
              <a:rPr lang="en-US" altLang="zh-TW" dirty="0"/>
              <a:t>1)</a:t>
            </a:r>
            <a:r>
              <a:rPr lang="zh-TW" altLang="zh-TW" dirty="0"/>
              <a:t>研發過程</a:t>
            </a:r>
            <a:r>
              <a:rPr lang="zh-TW" altLang="zh-TW" dirty="0" smtClean="0"/>
              <a:t>：</a:t>
            </a:r>
            <a:r>
              <a:rPr lang="zh-TW" altLang="zh-TW" dirty="0"/>
              <a:t>行動或介入是怎麼產生的（例如：配合學校重要特色或活動、教師過去經驗、團隊會議討論</a:t>
            </a:r>
            <a:r>
              <a:rPr lang="en-US" altLang="zh-TW" dirty="0"/>
              <a:t>...</a:t>
            </a:r>
            <a:r>
              <a:rPr lang="zh-TW" altLang="zh-TW" dirty="0"/>
              <a:t>。可附上會議記錄或討論的過程）、研究團隊包括哪些人（例如：研究者為衛生組長，協同研究者為校護與導師，指導教授為誰，是否有醫療專業人員參與</a:t>
            </a:r>
            <a:r>
              <a:rPr lang="en-US" altLang="zh-TW" dirty="0"/>
              <a:t>...</a:t>
            </a:r>
            <a:r>
              <a:rPr lang="zh-TW" altLang="zh-TW" dirty="0"/>
              <a:t>等）？職責與分工又為何</a:t>
            </a:r>
            <a:r>
              <a:rPr lang="zh-TW" altLang="zh-TW" dirty="0" smtClean="0"/>
              <a:t>？</a:t>
            </a:r>
            <a:endParaRPr lang="en-US" altLang="zh-TW" dirty="0" smtClean="0"/>
          </a:p>
          <a:p>
            <a:pPr marL="0" indent="0">
              <a:buNone/>
            </a:pPr>
            <a:r>
              <a:rPr lang="zh-TW" altLang="zh-TW" dirty="0"/>
              <a:t>※請表列學校健康促進相關推動小組之成員與分工</a:t>
            </a:r>
            <a:endParaRPr lang="en-US" altLang="zh-TW" dirty="0" smtClean="0"/>
          </a:p>
          <a:p>
            <a:pPr marL="0" indent="0">
              <a:buNone/>
            </a:pPr>
            <a:r>
              <a:rPr lang="en-US" altLang="zh-TW" dirty="0" smtClean="0"/>
              <a:t>(</a:t>
            </a:r>
            <a:r>
              <a:rPr lang="en-US" altLang="zh-TW" dirty="0"/>
              <a:t>2)</a:t>
            </a:r>
            <a:r>
              <a:rPr lang="zh-TW" altLang="zh-TW" dirty="0"/>
              <a:t>修正過程</a:t>
            </a:r>
            <a:r>
              <a:rPr lang="zh-TW" altLang="zh-TW" dirty="0" smtClean="0"/>
              <a:t>：</a:t>
            </a:r>
            <a:r>
              <a:rPr lang="zh-TW" altLang="zh-TW" dirty="0"/>
              <a:t>若有修正過程，則</a:t>
            </a:r>
            <a:r>
              <a:rPr lang="zh-TW" altLang="zh-TW" dirty="0" smtClean="0"/>
              <a:t>說明</a:t>
            </a:r>
            <a:r>
              <a:rPr lang="zh-TW" altLang="zh-TW" dirty="0"/>
              <a:t>在執行過程中，因為發現執行介入的問題（如行政困難、硬體問題、反對聲浪、學生反應不佳等），所進行微調與小修</a:t>
            </a:r>
            <a:r>
              <a:rPr lang="zh-TW" altLang="zh-TW" dirty="0" smtClean="0"/>
              <a:t>。</a:t>
            </a:r>
            <a:endParaRPr lang="en-US" altLang="zh-TW" dirty="0" smtClean="0"/>
          </a:p>
          <a:p>
            <a:pPr marL="0" lvl="0" indent="0">
              <a:buNone/>
            </a:pPr>
            <a:r>
              <a:rPr lang="en-US" altLang="zh-TW" dirty="0">
                <a:sym typeface="Wingdings"/>
              </a:rPr>
              <a:t></a:t>
            </a:r>
            <a:r>
              <a:rPr lang="en-US" altLang="zh-TW" dirty="0" smtClean="0"/>
              <a:t>(</a:t>
            </a:r>
            <a:r>
              <a:rPr lang="en-US" altLang="zh-TW" dirty="0"/>
              <a:t>3)</a:t>
            </a:r>
            <a:r>
              <a:rPr lang="zh-TW" altLang="zh-TW" dirty="0"/>
              <a:t>實際介入方法</a:t>
            </a:r>
            <a:r>
              <a:rPr lang="zh-TW" altLang="zh-TW" dirty="0" smtClean="0"/>
              <a:t>：</a:t>
            </a:r>
            <a:r>
              <a:rPr lang="zh-TW" altLang="zh-TW" dirty="0"/>
              <a:t>細說明行動或介入的方法，行動或介入安排（人事時地物）、介入內容、特色等。</a:t>
            </a:r>
          </a:p>
          <a:p>
            <a:pPr marL="0" indent="0">
              <a:buNone/>
            </a:pPr>
            <a:r>
              <a:rPr lang="zh-TW" altLang="zh-TW" dirty="0"/>
              <a:t>※相關教學內涵：</a:t>
            </a:r>
            <a:r>
              <a:rPr lang="en-US" altLang="zh-TW" dirty="0"/>
              <a:t>(</a:t>
            </a:r>
            <a:r>
              <a:rPr lang="zh-TW" altLang="zh-TW" dirty="0"/>
              <a:t>若有相關的教學，請於此部分較為詳盡地敘述其過程、教學主題、教師</a:t>
            </a:r>
            <a:r>
              <a:rPr lang="en-US" altLang="zh-TW" dirty="0"/>
              <a:t>..</a:t>
            </a:r>
            <a:r>
              <a:rPr lang="zh-TW" altLang="zh-TW" dirty="0"/>
              <a:t>等，並可於附件處附上教案或照片等</a:t>
            </a:r>
            <a:r>
              <a:rPr lang="en-US" altLang="zh-TW" dirty="0"/>
              <a:t>)</a:t>
            </a:r>
            <a:endParaRPr lang="zh-TW" altLang="zh-TW" dirty="0"/>
          </a:p>
          <a:p>
            <a:pPr marL="0" indent="0">
              <a:buNone/>
            </a:pPr>
            <a:r>
              <a:rPr lang="zh-TW" altLang="zh-TW" dirty="0"/>
              <a:t>※家長活動：</a:t>
            </a:r>
            <a:r>
              <a:rPr lang="en-US" altLang="zh-TW" dirty="0"/>
              <a:t>(</a:t>
            </a:r>
            <a:r>
              <a:rPr lang="zh-TW" altLang="zh-TW" dirty="0"/>
              <a:t>若有相關家長活動，亦請於此部分較為詳盡地敘述</a:t>
            </a:r>
            <a:r>
              <a:rPr lang="en-US" altLang="zh-TW" dirty="0"/>
              <a:t>)</a:t>
            </a:r>
            <a:endParaRPr lang="zh-TW" altLang="zh-TW" dirty="0"/>
          </a:p>
          <a:p>
            <a:pPr marL="0" lvl="0" indent="0">
              <a:buNone/>
            </a:pPr>
            <a:endParaRPr lang="en-US" altLang="zh-TW" dirty="0"/>
          </a:p>
          <a:p>
            <a:pPr marL="0" lvl="0" indent="0">
              <a:buNone/>
            </a:pPr>
            <a:r>
              <a:rPr lang="zh-TW" altLang="zh-TW" b="1" dirty="0" smtClean="0"/>
              <a:t>第</a:t>
            </a:r>
            <a:r>
              <a:rPr lang="en-US" altLang="zh-TW" b="1" dirty="0"/>
              <a:t>(3)</a:t>
            </a:r>
            <a:r>
              <a:rPr lang="zh-TW" altLang="zh-TW" b="1" dirty="0"/>
              <a:t>項最重要</a:t>
            </a:r>
            <a:r>
              <a:rPr lang="zh-TW" altLang="zh-TW" b="1" dirty="0" smtClean="0"/>
              <a:t>（必</a:t>
            </a:r>
            <a:r>
              <a:rPr lang="zh-TW" altLang="zh-TW" b="1" dirty="0"/>
              <a:t>寫），</a:t>
            </a:r>
            <a:r>
              <a:rPr lang="en-US" altLang="zh-TW" b="1" dirty="0"/>
              <a:t>(1)(2)</a:t>
            </a:r>
            <a:r>
              <a:rPr lang="zh-TW" altLang="zh-TW" b="1" dirty="0"/>
              <a:t>兩項則視需要書寫即可，但可增加行動研究的豐富度</a:t>
            </a:r>
            <a:r>
              <a:rPr lang="zh-TW" altLang="zh-TW" b="1" dirty="0" smtClean="0"/>
              <a:t>。</a:t>
            </a:r>
            <a:endParaRPr lang="zh-TW" altLang="en-US" dirty="0"/>
          </a:p>
        </p:txBody>
      </p:sp>
    </p:spTree>
    <p:extLst>
      <p:ext uri="{BB962C8B-B14F-4D97-AF65-F5344CB8AC3E}">
        <p14:creationId xmlns:p14="http://schemas.microsoft.com/office/powerpoint/2010/main" val="38278977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r>
              <a:rPr lang="zh-TW" altLang="zh-TW" dirty="0" smtClean="0"/>
              <a:t>介入</a:t>
            </a:r>
            <a:r>
              <a:rPr lang="zh-TW" altLang="zh-TW" dirty="0"/>
              <a:t>方法</a:t>
            </a:r>
            <a:endParaRPr lang="zh-TW" altLang="en-US" dirty="0"/>
          </a:p>
        </p:txBody>
      </p:sp>
      <p:sp>
        <p:nvSpPr>
          <p:cNvPr id="2" name="內容版面配置區 1"/>
          <p:cNvSpPr>
            <a:spLocks noGrp="1"/>
          </p:cNvSpPr>
          <p:nvPr>
            <p:ph sz="quarter" idx="1"/>
          </p:nvPr>
        </p:nvSpPr>
        <p:spPr/>
        <p:txBody>
          <a:bodyPr/>
          <a:lstStyle/>
          <a:p>
            <a:r>
              <a:rPr lang="zh-TW" altLang="zh-TW" dirty="0"/>
              <a:t>由於介入教育礙於表定活動、既定課程以及太多規定融入之課程，無法有太長的課程時間，故本研究在實驗組部份所採用的介入方案包括菸害防制課程共三節次（如附件</a:t>
            </a:r>
            <a:r>
              <a:rPr lang="zh-TW" altLang="zh-TW" dirty="0" smtClean="0"/>
              <a:t>一）</a:t>
            </a:r>
            <a:r>
              <a:rPr lang="zh-TW" altLang="zh-TW" dirty="0"/>
              <a:t>、學生設計創意宣導活動（如附件三），以及學生校園宣導活動</a:t>
            </a:r>
            <a:r>
              <a:rPr lang="en-US" altLang="zh-TW" dirty="0"/>
              <a:t>(</a:t>
            </a:r>
            <a:r>
              <a:rPr lang="zh-TW" altLang="zh-TW" dirty="0"/>
              <a:t>如附件四）做為介入策略，而對照組則不予特別措施介入。</a:t>
            </a:r>
            <a:endParaRPr lang="zh-TW" altLang="en-US" dirty="0"/>
          </a:p>
        </p:txBody>
      </p:sp>
    </p:spTree>
    <p:extLst>
      <p:ext uri="{BB962C8B-B14F-4D97-AF65-F5344CB8AC3E}">
        <p14:creationId xmlns:p14="http://schemas.microsoft.com/office/powerpoint/2010/main" val="41409574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normAutofit/>
          </a:bodyPr>
          <a:lstStyle/>
          <a:p>
            <a:r>
              <a:rPr lang="zh-TW" altLang="en-US" dirty="0" smtClean="0"/>
              <a:t>參、</a:t>
            </a:r>
            <a:r>
              <a:rPr lang="zh-TW" altLang="zh-TW" dirty="0" smtClean="0"/>
              <a:t>研究</a:t>
            </a:r>
            <a:r>
              <a:rPr lang="zh-TW" altLang="zh-TW" dirty="0"/>
              <a:t>結果</a:t>
            </a:r>
            <a:endParaRPr lang="zh-TW" altLang="en-US" dirty="0"/>
          </a:p>
        </p:txBody>
      </p:sp>
      <p:sp>
        <p:nvSpPr>
          <p:cNvPr id="2" name="內容版面配置區 1"/>
          <p:cNvSpPr>
            <a:spLocks noGrp="1"/>
          </p:cNvSpPr>
          <p:nvPr>
            <p:ph sz="quarter" idx="1"/>
          </p:nvPr>
        </p:nvSpPr>
        <p:spPr>
          <a:xfrm>
            <a:off x="457200" y="1499616"/>
            <a:ext cx="8435280" cy="4626547"/>
          </a:xfrm>
        </p:spPr>
        <p:txBody>
          <a:bodyPr>
            <a:normAutofit/>
          </a:bodyPr>
          <a:lstStyle/>
          <a:p>
            <a:pPr marL="0" lvl="0" indent="0">
              <a:buNone/>
            </a:pPr>
            <a:r>
              <a:rPr lang="zh-TW" altLang="en-US" b="1" dirty="0" smtClean="0"/>
              <a:t>（一）</a:t>
            </a:r>
            <a:r>
              <a:rPr lang="zh-TW" altLang="zh-TW" b="1" dirty="0" smtClean="0"/>
              <a:t>量</a:t>
            </a:r>
            <a:r>
              <a:rPr lang="zh-TW" altLang="zh-TW" b="1" dirty="0"/>
              <a:t>性結果</a:t>
            </a:r>
            <a:r>
              <a:rPr lang="zh-TW" altLang="zh-TW" dirty="0" smtClean="0"/>
              <a:t>：</a:t>
            </a:r>
            <a:endParaRPr lang="en-US" altLang="zh-TW" dirty="0" smtClean="0"/>
          </a:p>
          <a:p>
            <a:pPr marL="0" lvl="0" indent="0">
              <a:buNone/>
            </a:pPr>
            <a:r>
              <a:rPr lang="zh-TW" altLang="zh-TW" dirty="0" smtClean="0"/>
              <a:t>統計分析</a:t>
            </a:r>
            <a:r>
              <a:rPr lang="zh-TW" altLang="en-US" dirty="0" smtClean="0"/>
              <a:t>結果：表格＋說明</a:t>
            </a:r>
            <a:endParaRPr lang="en-US" altLang="zh-TW" dirty="0" smtClean="0"/>
          </a:p>
          <a:p>
            <a:pPr marL="514350" lvl="0" indent="-514350">
              <a:buFont typeface="+mj-lt"/>
              <a:buAutoNum type="arabicPeriod"/>
            </a:pPr>
            <a:r>
              <a:rPr lang="zh-TW" altLang="en-US" dirty="0" smtClean="0"/>
              <a:t>描述統計（平均數、標準差）</a:t>
            </a:r>
            <a:endParaRPr lang="en-US" altLang="zh-TW" dirty="0" smtClean="0"/>
          </a:p>
          <a:p>
            <a:pPr marL="514350" lvl="0" indent="-514350">
              <a:buFont typeface="+mj-lt"/>
              <a:buAutoNum type="arabicPeriod"/>
            </a:pPr>
            <a:r>
              <a:rPr lang="zh-TW" altLang="en-US" dirty="0" smtClean="0"/>
              <a:t>推論統計（</a:t>
            </a:r>
            <a:r>
              <a:rPr lang="en-US" altLang="zh-TW" dirty="0" smtClean="0"/>
              <a:t>pair t-test )</a:t>
            </a:r>
          </a:p>
          <a:p>
            <a:pPr marL="0" lvl="0" indent="0">
              <a:buNone/>
            </a:pPr>
            <a:endParaRPr lang="en-US" altLang="zh-TW" dirty="0" smtClean="0"/>
          </a:p>
          <a:p>
            <a:pPr marL="0" lvl="0" indent="0">
              <a:buNone/>
            </a:pPr>
            <a:r>
              <a:rPr lang="en-US" altLang="zh-TW" dirty="0"/>
              <a:t>※</a:t>
            </a:r>
            <a:r>
              <a:rPr lang="zh-TW" altLang="en-US" dirty="0" smtClean="0"/>
              <a:t>次數</a:t>
            </a:r>
            <a:r>
              <a:rPr lang="zh-TW" altLang="en-US" dirty="0"/>
              <a:t>分配</a:t>
            </a:r>
            <a:r>
              <a:rPr lang="en-US" altLang="zh-TW" dirty="0"/>
              <a:t>(</a:t>
            </a:r>
            <a:r>
              <a:rPr lang="zh-TW" altLang="en-US" dirty="0"/>
              <a:t>百分比</a:t>
            </a:r>
            <a:r>
              <a:rPr lang="en-US" altLang="zh-TW" dirty="0" smtClean="0"/>
              <a:t>) </a:t>
            </a:r>
            <a:r>
              <a:rPr lang="zh-TW" altLang="en-US" dirty="0" smtClean="0"/>
              <a:t>：想表現出次數的時候可用，如答對率、滿意的情形、參與的個數</a:t>
            </a:r>
            <a:r>
              <a:rPr lang="en-US" altLang="zh-TW" dirty="0"/>
              <a:t> </a:t>
            </a:r>
            <a:endParaRPr lang="en-US" altLang="zh-TW" dirty="0" smtClean="0"/>
          </a:p>
          <a:p>
            <a:pPr marL="0" lvl="0" indent="0">
              <a:buNone/>
            </a:pPr>
            <a:r>
              <a:rPr lang="en-US" altLang="zh-TW" dirty="0" smtClean="0"/>
              <a:t>※</a:t>
            </a:r>
            <a:r>
              <a:rPr lang="zh-TW" altLang="en-US" dirty="0" smtClean="0"/>
              <a:t>說明可就發現的重要結果進行說明</a:t>
            </a:r>
            <a:endParaRPr lang="en-US" altLang="zh-TW" dirty="0" smtClean="0"/>
          </a:p>
          <a:p>
            <a:pPr marL="0" lvl="0" indent="0">
              <a:buNone/>
            </a:pPr>
            <a:endParaRPr lang="zh-TW" altLang="zh-TW" dirty="0"/>
          </a:p>
          <a:p>
            <a:endParaRPr lang="zh-TW" altLang="en-US" dirty="0"/>
          </a:p>
        </p:txBody>
      </p:sp>
    </p:spTree>
    <p:extLst>
      <p:ext uri="{BB962C8B-B14F-4D97-AF65-F5344CB8AC3E}">
        <p14:creationId xmlns:p14="http://schemas.microsoft.com/office/powerpoint/2010/main" val="27283510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a:xfrm>
            <a:off x="395536" y="0"/>
            <a:ext cx="8229600" cy="1143000"/>
          </a:xfrm>
        </p:spPr>
        <p:txBody>
          <a:bodyPr/>
          <a:lstStyle/>
          <a:p>
            <a:r>
              <a:rPr lang="zh-TW" altLang="en-US" dirty="0" smtClean="0"/>
              <a:t>過程評量（次數分配</a:t>
            </a:r>
            <a:r>
              <a:rPr lang="en-US" altLang="zh-TW" dirty="0" smtClean="0"/>
              <a:t>%</a:t>
            </a:r>
            <a:r>
              <a:rPr lang="zh-TW" altLang="en-US" dirty="0" smtClean="0"/>
              <a:t>）</a:t>
            </a:r>
            <a:endParaRPr lang="zh-TW" altLang="en-US" dirty="0"/>
          </a:p>
        </p:txBody>
      </p:sp>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44117" t="30580" r="7540" b="17826"/>
          <a:stretch/>
        </p:blipFill>
        <p:spPr bwMode="auto">
          <a:xfrm>
            <a:off x="134002" y="1196752"/>
            <a:ext cx="8875995" cy="5328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79499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r>
              <a:rPr lang="zh-TW" altLang="en-US" dirty="0" smtClean="0"/>
              <a:t>報告格式</a:t>
            </a:r>
            <a:endParaRPr lang="zh-TW" altLang="en-US" dirty="0"/>
          </a:p>
        </p:txBody>
      </p:sp>
      <p:sp>
        <p:nvSpPr>
          <p:cNvPr id="2" name="內容版面配置區 1"/>
          <p:cNvSpPr>
            <a:spLocks noGrp="1"/>
          </p:cNvSpPr>
          <p:nvPr>
            <p:ph sz="quarter" idx="1"/>
          </p:nvPr>
        </p:nvSpPr>
        <p:spPr>
          <a:xfrm>
            <a:off x="457200" y="1499616"/>
            <a:ext cx="4114800" cy="4626547"/>
          </a:xfrm>
        </p:spPr>
        <p:txBody>
          <a:bodyPr>
            <a:noAutofit/>
          </a:bodyPr>
          <a:lstStyle/>
          <a:p>
            <a:pPr marL="0" lvl="0" indent="0">
              <a:buNone/>
            </a:pPr>
            <a:r>
              <a:rPr lang="zh-TW" altLang="en-US" sz="2400" b="1" dirty="0" smtClean="0"/>
              <a:t>摘要</a:t>
            </a:r>
            <a:endParaRPr lang="en-US" altLang="zh-TW" sz="2400" b="1" dirty="0" smtClean="0"/>
          </a:p>
          <a:p>
            <a:pPr marL="0" lvl="0" indent="0">
              <a:buNone/>
            </a:pPr>
            <a:endParaRPr lang="en-US" altLang="zh-TW" sz="2400" b="1" dirty="0"/>
          </a:p>
          <a:p>
            <a:pPr marL="0" lvl="0" indent="0">
              <a:buNone/>
            </a:pPr>
            <a:r>
              <a:rPr lang="zh-TW" altLang="en-US" sz="2400" b="1" dirty="0" smtClean="0"/>
              <a:t>壹、</a:t>
            </a:r>
            <a:r>
              <a:rPr lang="zh-TW" altLang="zh-TW" sz="2400" b="1" dirty="0" smtClean="0"/>
              <a:t>前言</a:t>
            </a:r>
            <a:endParaRPr lang="en-US" altLang="zh-TW" sz="2400" b="1" dirty="0" smtClean="0"/>
          </a:p>
          <a:p>
            <a:pPr marL="0" lvl="0" indent="0">
              <a:buNone/>
            </a:pPr>
            <a:endParaRPr lang="en-US" altLang="zh-TW" sz="2400" b="1" dirty="0" smtClean="0"/>
          </a:p>
          <a:p>
            <a:pPr marL="0" lvl="0" indent="0">
              <a:buNone/>
            </a:pPr>
            <a:r>
              <a:rPr lang="zh-TW" altLang="en-US" sz="2400" b="1" dirty="0"/>
              <a:t>貳</a:t>
            </a:r>
            <a:r>
              <a:rPr lang="zh-TW" altLang="en-US" sz="2400" b="1" dirty="0" smtClean="0"/>
              <a:t>、</a:t>
            </a:r>
            <a:r>
              <a:rPr lang="zh-TW" altLang="zh-TW" sz="2400" b="1" dirty="0" smtClean="0"/>
              <a:t>研究方法</a:t>
            </a:r>
            <a:endParaRPr lang="zh-TW" altLang="zh-TW" sz="2400" dirty="0"/>
          </a:p>
          <a:p>
            <a:pPr lvl="0"/>
            <a:r>
              <a:rPr lang="zh-TW" altLang="zh-TW" sz="2400" b="1" dirty="0"/>
              <a:t>研究</a:t>
            </a:r>
            <a:r>
              <a:rPr lang="zh-TW" altLang="zh-TW" sz="2400" b="1" dirty="0" smtClean="0"/>
              <a:t>對象</a:t>
            </a:r>
            <a:endParaRPr lang="en-US" altLang="zh-TW" sz="2400" dirty="0" smtClean="0"/>
          </a:p>
          <a:p>
            <a:pPr lvl="0"/>
            <a:r>
              <a:rPr lang="zh-TW" altLang="zh-TW" sz="2400" b="1" dirty="0" smtClean="0"/>
              <a:t>研究工具</a:t>
            </a:r>
            <a:endParaRPr lang="en-US" altLang="zh-TW" sz="2400" dirty="0" smtClean="0"/>
          </a:p>
          <a:p>
            <a:pPr lvl="0"/>
            <a:r>
              <a:rPr lang="zh-TW" altLang="zh-TW" sz="2400" b="1" dirty="0" smtClean="0"/>
              <a:t>介入方法</a:t>
            </a:r>
            <a:endParaRPr lang="en-US" altLang="zh-TW" sz="2400" dirty="0" smtClean="0"/>
          </a:p>
          <a:p>
            <a:pPr marL="0" lvl="0" indent="0">
              <a:buNone/>
            </a:pPr>
            <a:r>
              <a:rPr lang="en-US" altLang="zh-TW" sz="2400" dirty="0" smtClean="0"/>
              <a:t>(</a:t>
            </a:r>
            <a:r>
              <a:rPr lang="en-US" altLang="zh-TW" sz="2400" dirty="0"/>
              <a:t>1)</a:t>
            </a:r>
            <a:r>
              <a:rPr lang="zh-TW" altLang="zh-TW" sz="2400" dirty="0"/>
              <a:t>研發</a:t>
            </a:r>
            <a:r>
              <a:rPr lang="zh-TW" altLang="zh-TW" sz="2400" dirty="0" smtClean="0"/>
              <a:t>過程</a:t>
            </a:r>
            <a:endParaRPr lang="en-US" altLang="zh-TW" sz="2400" dirty="0" smtClean="0"/>
          </a:p>
          <a:p>
            <a:pPr marL="0" lvl="0" indent="0">
              <a:buNone/>
            </a:pPr>
            <a:r>
              <a:rPr lang="en-US" altLang="zh-TW" sz="2400" dirty="0" smtClean="0"/>
              <a:t>(</a:t>
            </a:r>
            <a:r>
              <a:rPr lang="en-US" altLang="zh-TW" sz="2400" dirty="0"/>
              <a:t>2)</a:t>
            </a:r>
            <a:r>
              <a:rPr lang="zh-TW" altLang="zh-TW" sz="2400" dirty="0"/>
              <a:t>修正</a:t>
            </a:r>
            <a:r>
              <a:rPr lang="zh-TW" altLang="zh-TW" sz="2400" dirty="0" smtClean="0"/>
              <a:t>過程</a:t>
            </a:r>
            <a:endParaRPr lang="en-US" altLang="zh-TW" sz="2400" dirty="0" smtClean="0"/>
          </a:p>
          <a:p>
            <a:pPr marL="0" lvl="0" indent="0">
              <a:buNone/>
            </a:pPr>
            <a:r>
              <a:rPr lang="en-US" altLang="zh-TW" sz="2400" dirty="0" smtClean="0"/>
              <a:t>(</a:t>
            </a:r>
            <a:r>
              <a:rPr lang="en-US" altLang="zh-TW" sz="2400" dirty="0"/>
              <a:t>3)</a:t>
            </a:r>
            <a:r>
              <a:rPr lang="zh-TW" altLang="zh-TW" sz="2400" dirty="0"/>
              <a:t>實際介入</a:t>
            </a:r>
            <a:r>
              <a:rPr lang="zh-TW" altLang="zh-TW" sz="2400" dirty="0" smtClean="0"/>
              <a:t>方法</a:t>
            </a:r>
            <a:endParaRPr lang="en-US" altLang="zh-TW" sz="2400" dirty="0" smtClean="0"/>
          </a:p>
        </p:txBody>
      </p:sp>
      <p:sp>
        <p:nvSpPr>
          <p:cNvPr id="4" name="內容版面配置區 1"/>
          <p:cNvSpPr txBox="1">
            <a:spLocks/>
          </p:cNvSpPr>
          <p:nvPr/>
        </p:nvSpPr>
        <p:spPr>
          <a:xfrm>
            <a:off x="4572000" y="1538757"/>
            <a:ext cx="8229600" cy="462654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Clr>
                <a:schemeClr val="tx2"/>
              </a:buClr>
              <a:buSzPct val="70000"/>
              <a:buFont typeface="Wingdings 2" pitchFamily="18"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chemeClr val="accent4"/>
              </a:buClr>
              <a:buSzPct val="60000"/>
              <a:buFont typeface="Wingdings 2" pitchFamily="18" charset="2"/>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chemeClr val="accent5"/>
              </a:buClr>
              <a:buSzPct val="57000"/>
              <a:buFont typeface="Wingdings 2" pitchFamily="18"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chemeClr val="accent6"/>
              </a:buClr>
              <a:buSzPct val="55000"/>
              <a:buFont typeface="Wingdings 2" pitchFamily="18" charset="2"/>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chemeClr val="accent2"/>
              </a:buClr>
              <a:buSzPct val="50000"/>
              <a:buFont typeface="Wingdings 2" pitchFamily="18"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Wingdings 2" pitchFamily="18" charset="2"/>
              <a:buNone/>
            </a:pPr>
            <a:r>
              <a:rPr lang="zh-TW" altLang="en-US" sz="2400" b="1" dirty="0" smtClean="0"/>
              <a:t>參、</a:t>
            </a:r>
            <a:r>
              <a:rPr lang="zh-TW" altLang="zh-TW" sz="2400" b="1" dirty="0" smtClean="0"/>
              <a:t>研究結果</a:t>
            </a:r>
            <a:endParaRPr lang="en-US" altLang="zh-TW" sz="2400" dirty="0" smtClean="0"/>
          </a:p>
          <a:p>
            <a:r>
              <a:rPr lang="zh-TW" altLang="zh-TW" sz="2400" b="1" dirty="0" smtClean="0"/>
              <a:t>量性結果</a:t>
            </a:r>
            <a:endParaRPr lang="en-US" altLang="zh-TW" sz="2400" b="1" dirty="0" smtClean="0"/>
          </a:p>
          <a:p>
            <a:r>
              <a:rPr lang="zh-TW" altLang="zh-TW" sz="2400" b="1" dirty="0" smtClean="0"/>
              <a:t>質性結果</a:t>
            </a:r>
            <a:endParaRPr lang="en-US" altLang="zh-TW" sz="2400" b="1" dirty="0" smtClean="0"/>
          </a:p>
          <a:p>
            <a:endParaRPr lang="en-US" altLang="zh-TW" sz="2400" dirty="0" smtClean="0"/>
          </a:p>
          <a:p>
            <a:pPr marL="0" indent="0">
              <a:buFont typeface="Wingdings 2" pitchFamily="18" charset="2"/>
              <a:buNone/>
            </a:pPr>
            <a:r>
              <a:rPr lang="zh-TW" altLang="en-US" sz="2400" b="1" dirty="0" smtClean="0"/>
              <a:t>肆、</a:t>
            </a:r>
            <a:r>
              <a:rPr lang="zh-TW" altLang="zh-TW" sz="2400" b="1" dirty="0" smtClean="0"/>
              <a:t>討論與建議</a:t>
            </a:r>
            <a:endParaRPr lang="en-US" altLang="zh-TW" sz="2400" b="1" dirty="0" smtClean="0"/>
          </a:p>
          <a:p>
            <a:pPr marL="0" indent="0">
              <a:buFont typeface="Wingdings 2" pitchFamily="18" charset="2"/>
              <a:buNone/>
            </a:pPr>
            <a:endParaRPr lang="en-US" altLang="zh-TW" sz="2400" b="1" dirty="0"/>
          </a:p>
          <a:p>
            <a:pPr marL="0" indent="0">
              <a:buFont typeface="Wingdings 2" pitchFamily="18" charset="2"/>
              <a:buNone/>
            </a:pPr>
            <a:r>
              <a:rPr lang="zh-TW" altLang="en-US" sz="2400" dirty="0" smtClean="0"/>
              <a:t>參考資料</a:t>
            </a:r>
            <a:endParaRPr lang="en-US" altLang="zh-TW" sz="2400" dirty="0" smtClean="0"/>
          </a:p>
          <a:p>
            <a:pPr marL="0" indent="0">
              <a:buFont typeface="Wingdings 2" pitchFamily="18" charset="2"/>
              <a:buNone/>
            </a:pPr>
            <a:r>
              <a:rPr lang="zh-TW" altLang="en-US" sz="2400" dirty="0" smtClean="0"/>
              <a:t>附件</a:t>
            </a:r>
            <a:endParaRPr lang="en-US" altLang="zh-TW" sz="2400" dirty="0" smtClean="0"/>
          </a:p>
          <a:p>
            <a:endParaRPr lang="zh-TW" altLang="en-US" sz="2400" dirty="0"/>
          </a:p>
        </p:txBody>
      </p:sp>
    </p:spTree>
    <p:extLst>
      <p:ext uri="{BB962C8B-B14F-4D97-AF65-F5344CB8AC3E}">
        <p14:creationId xmlns:p14="http://schemas.microsoft.com/office/powerpoint/2010/main" val="32907585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endParaRPr lang="zh-TW" altLang="en-US"/>
          </a:p>
        </p:txBody>
      </p:sp>
      <p:sp>
        <p:nvSpPr>
          <p:cNvPr id="2" name="內容版面配置區 1"/>
          <p:cNvSpPr>
            <a:spLocks noGrp="1"/>
          </p:cNvSpPr>
          <p:nvPr>
            <p:ph sz="quarter" idx="1"/>
          </p:nvPr>
        </p:nvSpPr>
        <p:spPr/>
        <p:txBody>
          <a:bodyPr>
            <a:normAutofit/>
          </a:bodyPr>
          <a:lstStyle/>
          <a:p>
            <a:r>
              <a:rPr lang="zh-TW" altLang="zh-TW" dirty="0" smtClean="0"/>
              <a:t>學童</a:t>
            </a:r>
            <a:r>
              <a:rPr lang="zh-TW" altLang="zh-TW" dirty="0"/>
              <a:t>大多認為喜歡牙醫來學校教保健牙齒（</a:t>
            </a:r>
            <a:r>
              <a:rPr lang="en-US" altLang="zh-TW" dirty="0"/>
              <a:t>93.7%</a:t>
            </a:r>
            <a:r>
              <a:rPr lang="zh-TW" altLang="zh-TW" dirty="0"/>
              <a:t>），幾乎全部都同意及非常同意牙醫師到校能讓他們關心自己的牙齒、更關心牙齒的保健、幫助更知道怎麼去保健牙齒、更覺得保健牙齒是很重要的事，也讓他們覺得保健牙齒對我來說一點都不難，此外，有一半的同學認為大部份會照著做，近四成的同學覺得自己絕對會照著做，由此可見，對學童來說，牙醫師駐校計畫會讓他們對保健牙齒更重視、更獲得支持、也覺得有幫助。</a:t>
            </a:r>
            <a:endParaRPr lang="zh-TW" altLang="en-US" dirty="0"/>
          </a:p>
        </p:txBody>
      </p:sp>
    </p:spTree>
    <p:extLst>
      <p:ext uri="{BB962C8B-B14F-4D97-AF65-F5344CB8AC3E}">
        <p14:creationId xmlns:p14="http://schemas.microsoft.com/office/powerpoint/2010/main" val="10733537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44178" t="14352" r="9778" b="29997"/>
          <a:stretch/>
        </p:blipFill>
        <p:spPr bwMode="auto">
          <a:xfrm>
            <a:off x="557808" y="699884"/>
            <a:ext cx="8028384" cy="5458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624892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endParaRPr lang="zh-TW" altLang="en-US"/>
          </a:p>
        </p:txBody>
      </p:sp>
      <p:sp>
        <p:nvSpPr>
          <p:cNvPr id="2" name="內容版面配置區 1"/>
          <p:cNvSpPr>
            <a:spLocks noGrp="1"/>
          </p:cNvSpPr>
          <p:nvPr>
            <p:ph sz="quarter" idx="1"/>
          </p:nvPr>
        </p:nvSpPr>
        <p:spPr/>
        <p:txBody>
          <a:bodyPr>
            <a:normAutofit/>
          </a:bodyPr>
          <a:lstStyle/>
          <a:p>
            <a:r>
              <a:rPr lang="zh-TW" altLang="zh-TW" dirty="0"/>
              <a:t>由表四可知，視力保健態度方面共有</a:t>
            </a:r>
            <a:r>
              <a:rPr lang="en-US" altLang="zh-TW" dirty="0"/>
              <a:t>10</a:t>
            </a:r>
            <a:r>
              <a:rPr lang="zh-TW" altLang="zh-TW" dirty="0"/>
              <a:t>題，分數範圍為</a:t>
            </a:r>
            <a:r>
              <a:rPr lang="en-US" altLang="zh-TW" dirty="0"/>
              <a:t>0~10</a:t>
            </a:r>
            <a:r>
              <a:rPr lang="zh-TW" altLang="zh-TW" dirty="0"/>
              <a:t>分，分數越高代表學童對視力保健的態度越好</a:t>
            </a:r>
            <a:r>
              <a:rPr lang="zh-TW" altLang="zh-TW" dirty="0" smtClean="0"/>
              <a:t>。</a:t>
            </a:r>
            <a:endParaRPr lang="en-US" altLang="zh-TW" dirty="0" smtClean="0"/>
          </a:p>
          <a:p>
            <a:r>
              <a:rPr lang="zh-TW" altLang="zh-TW" dirty="0" smtClean="0"/>
              <a:t>整體</a:t>
            </a:r>
            <a:r>
              <a:rPr lang="zh-TW" altLang="zh-TW" dirty="0"/>
              <a:t>量表總分而言，實驗組前測平均得分為</a:t>
            </a:r>
            <a:r>
              <a:rPr lang="en-US" altLang="zh-TW" dirty="0"/>
              <a:t>8.65</a:t>
            </a:r>
            <a:r>
              <a:rPr lang="zh-TW" altLang="zh-TW" dirty="0"/>
              <a:t>分</a:t>
            </a:r>
            <a:r>
              <a:rPr lang="en-US" altLang="zh-TW" dirty="0"/>
              <a:t>(SD=1.168</a:t>
            </a:r>
            <a:r>
              <a:rPr lang="en-US" altLang="zh-TW" dirty="0" smtClean="0"/>
              <a:t>)</a:t>
            </a:r>
            <a:r>
              <a:rPr lang="zh-TW" altLang="zh-TW" dirty="0" smtClean="0"/>
              <a:t> ，</a:t>
            </a:r>
            <a:r>
              <a:rPr lang="zh-TW" altLang="zh-TW" dirty="0"/>
              <a:t>後測為</a:t>
            </a:r>
            <a:r>
              <a:rPr lang="en-US" altLang="zh-TW" dirty="0"/>
              <a:t>8.84</a:t>
            </a:r>
            <a:r>
              <a:rPr lang="zh-TW" altLang="zh-TW" dirty="0"/>
              <a:t>分</a:t>
            </a:r>
            <a:r>
              <a:rPr lang="en-US" altLang="zh-TW" dirty="0"/>
              <a:t>(SD=0.659)</a:t>
            </a:r>
            <a:r>
              <a:rPr lang="zh-TW" altLang="zh-TW" dirty="0" smtClean="0"/>
              <a:t>，；</a:t>
            </a:r>
            <a:r>
              <a:rPr lang="zh-TW" altLang="zh-TW" dirty="0"/>
              <a:t>對照組前測平均得分為</a:t>
            </a:r>
            <a:r>
              <a:rPr lang="en-US" altLang="zh-TW" dirty="0"/>
              <a:t>8.79</a:t>
            </a:r>
            <a:r>
              <a:rPr lang="zh-TW" altLang="zh-TW" dirty="0"/>
              <a:t>分</a:t>
            </a:r>
            <a:r>
              <a:rPr lang="en-US" altLang="zh-TW" dirty="0"/>
              <a:t>(SD=0.722</a:t>
            </a:r>
            <a:r>
              <a:rPr lang="en-US" altLang="zh-TW" dirty="0" smtClean="0"/>
              <a:t>)</a:t>
            </a:r>
            <a:r>
              <a:rPr lang="zh-TW" altLang="zh-TW" dirty="0" smtClean="0"/>
              <a:t>，</a:t>
            </a:r>
            <a:r>
              <a:rPr lang="zh-TW" altLang="zh-TW" dirty="0"/>
              <a:t>後測為</a:t>
            </a:r>
            <a:r>
              <a:rPr lang="en-US" altLang="zh-TW" dirty="0"/>
              <a:t>7.88</a:t>
            </a:r>
            <a:r>
              <a:rPr lang="zh-TW" altLang="zh-TW" dirty="0"/>
              <a:t>分</a:t>
            </a:r>
            <a:r>
              <a:rPr lang="en-US" altLang="zh-TW" dirty="0"/>
              <a:t>(SD=0.582</a:t>
            </a:r>
            <a:r>
              <a:rPr lang="en-US" altLang="zh-TW" dirty="0" smtClean="0"/>
              <a:t>)</a:t>
            </a:r>
            <a:r>
              <a:rPr lang="zh-TW" altLang="zh-TW" dirty="0" smtClean="0"/>
              <a:t>；</a:t>
            </a:r>
            <a:r>
              <a:rPr lang="zh-TW" altLang="zh-TW" dirty="0"/>
              <a:t>而用成對</a:t>
            </a:r>
            <a:r>
              <a:rPr lang="zh-TW" altLang="zh-TW" dirty="0" smtClean="0"/>
              <a:t>樣本</a:t>
            </a:r>
            <a:r>
              <a:rPr lang="en-US" altLang="zh-TW" dirty="0" smtClean="0"/>
              <a:t>t</a:t>
            </a:r>
            <a:r>
              <a:rPr lang="zh-TW" altLang="zh-TW" dirty="0" smtClean="0"/>
              <a:t>檢定</a:t>
            </a:r>
            <a:r>
              <a:rPr lang="zh-TW" altLang="zh-TW" dirty="0"/>
              <a:t>顯示實驗組的分數有顯著上升（</a:t>
            </a:r>
            <a:r>
              <a:rPr lang="en-US" altLang="zh-TW" dirty="0"/>
              <a:t>-2.009</a:t>
            </a:r>
            <a:r>
              <a:rPr lang="zh-TW" altLang="zh-TW" dirty="0" smtClean="0"/>
              <a:t>）。</a:t>
            </a:r>
            <a:endParaRPr lang="zh-TW" altLang="en-US" dirty="0"/>
          </a:p>
        </p:txBody>
      </p:sp>
    </p:spTree>
    <p:extLst>
      <p:ext uri="{BB962C8B-B14F-4D97-AF65-F5344CB8AC3E}">
        <p14:creationId xmlns:p14="http://schemas.microsoft.com/office/powerpoint/2010/main" val="8931304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endParaRPr lang="zh-TW" altLang="en-US"/>
          </a:p>
        </p:txBody>
      </p:sp>
      <p:sp>
        <p:nvSpPr>
          <p:cNvPr id="2" name="內容版面配置區 1"/>
          <p:cNvSpPr>
            <a:spLocks noGrp="1"/>
          </p:cNvSpPr>
          <p:nvPr>
            <p:ph sz="quarter" idx="1"/>
          </p:nvPr>
        </p:nvSpPr>
        <p:spPr/>
        <p:txBody>
          <a:bodyPr>
            <a:normAutofit/>
          </a:bodyPr>
          <a:lstStyle/>
          <a:p>
            <a:pPr marL="0" indent="0">
              <a:buNone/>
            </a:pPr>
            <a:r>
              <a:rPr lang="zh-TW" altLang="zh-TW" dirty="0"/>
              <a:t>為進一步的分析細項結果，由表三可知「牙齒若撞掉脫離牙床，在就醫請牙醫種回去之前，應如何處理</a:t>
            </a:r>
            <a:r>
              <a:rPr lang="en-US" altLang="zh-TW" dirty="0"/>
              <a:t>?</a:t>
            </a:r>
            <a:r>
              <a:rPr lang="zh-TW" altLang="zh-TW" dirty="0"/>
              <a:t>」一題之分數，實驗組後測分數顯著低於前測，應檢視介入過程中是否應加強此題之知識。然而「造成蛀牙最主要的原因是什麼</a:t>
            </a:r>
            <a:r>
              <a:rPr lang="en-US" altLang="zh-TW" dirty="0"/>
              <a:t>?</a:t>
            </a:r>
            <a:r>
              <a:rPr lang="zh-TW" altLang="zh-TW" dirty="0"/>
              <a:t>」、「下列何者是貝氏刷牙法的要領</a:t>
            </a:r>
            <a:r>
              <a:rPr lang="en-US" altLang="zh-TW" dirty="0"/>
              <a:t>?</a:t>
            </a:r>
            <a:r>
              <a:rPr lang="zh-TW" altLang="zh-TW" dirty="0"/>
              <a:t>」、「牙菌斑是什麼</a:t>
            </a:r>
            <a:r>
              <a:rPr lang="en-US" altLang="zh-TW" dirty="0"/>
              <a:t>?</a:t>
            </a:r>
            <a:r>
              <a:rPr lang="zh-TW" altLang="zh-TW" dirty="0"/>
              <a:t>」、「氟化物對牙齒的主要功能為何</a:t>
            </a:r>
            <a:r>
              <a:rPr lang="en-US" altLang="zh-TW" dirty="0"/>
              <a:t>?</a:t>
            </a:r>
            <a:r>
              <a:rPr lang="zh-TW" altLang="zh-TW" dirty="0"/>
              <a:t>」、「在一般狀況下，我們應多久做一次定期口腔檢查</a:t>
            </a:r>
            <a:r>
              <a:rPr lang="en-US" altLang="zh-TW" dirty="0"/>
              <a:t>?</a:t>
            </a:r>
            <a:r>
              <a:rPr lang="zh-TW" altLang="zh-TW" dirty="0"/>
              <a:t>」這些題目實驗組後測分數顯著高於前</a:t>
            </a:r>
            <a:r>
              <a:rPr lang="zh-TW" altLang="zh-TW" dirty="0" smtClean="0"/>
              <a:t>測。</a:t>
            </a:r>
            <a:endParaRPr lang="zh-TW" altLang="en-US" dirty="0"/>
          </a:p>
        </p:txBody>
      </p:sp>
    </p:spTree>
    <p:extLst>
      <p:ext uri="{BB962C8B-B14F-4D97-AF65-F5344CB8AC3E}">
        <p14:creationId xmlns:p14="http://schemas.microsoft.com/office/powerpoint/2010/main" val="369544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endParaRPr lang="zh-TW" altLang="en-US"/>
          </a:p>
        </p:txBody>
      </p:sp>
      <p:sp>
        <p:nvSpPr>
          <p:cNvPr id="2" name="內容版面配置區 1"/>
          <p:cNvSpPr>
            <a:spLocks noGrp="1"/>
          </p:cNvSpPr>
          <p:nvPr>
            <p:ph sz="quarter" idx="1"/>
          </p:nvPr>
        </p:nvSpPr>
        <p:spPr/>
        <p:txBody>
          <a:bodyPr/>
          <a:lstStyle/>
          <a:p>
            <a:pPr marL="0" lvl="0" indent="0">
              <a:buNone/>
            </a:pPr>
            <a:r>
              <a:rPr lang="zh-TW" altLang="en-US" b="1" dirty="0" smtClean="0"/>
              <a:t>（二）質</a:t>
            </a:r>
            <a:r>
              <a:rPr lang="zh-TW" altLang="zh-TW" b="1" dirty="0" smtClean="0"/>
              <a:t>性</a:t>
            </a:r>
            <a:r>
              <a:rPr lang="zh-TW" altLang="zh-TW" b="1" dirty="0"/>
              <a:t>結果</a:t>
            </a:r>
            <a:r>
              <a:rPr lang="zh-TW" altLang="zh-TW" dirty="0" smtClean="0"/>
              <a:t>：</a:t>
            </a:r>
            <a:endParaRPr lang="en-US" altLang="zh-TW" dirty="0" smtClean="0"/>
          </a:p>
          <a:p>
            <a:r>
              <a:rPr lang="zh-TW" altLang="en-US" dirty="0" smtClean="0"/>
              <a:t>教師或執行團隊</a:t>
            </a:r>
            <a:r>
              <a:rPr lang="zh-TW" altLang="zh-TW" dirty="0" smtClean="0"/>
              <a:t>個人</a:t>
            </a:r>
            <a:r>
              <a:rPr lang="zh-TW" altLang="zh-TW" dirty="0"/>
              <a:t>省</a:t>
            </a:r>
            <a:r>
              <a:rPr lang="zh-TW" altLang="zh-TW" dirty="0" smtClean="0"/>
              <a:t>思</a:t>
            </a:r>
            <a:endParaRPr lang="en-US" altLang="zh-TW" dirty="0" smtClean="0"/>
          </a:p>
          <a:p>
            <a:r>
              <a:rPr lang="zh-TW" altLang="zh-TW" dirty="0" smtClean="0"/>
              <a:t>學生作品</a:t>
            </a:r>
            <a:r>
              <a:rPr lang="en-US" altLang="zh-TW" dirty="0" smtClean="0"/>
              <a:t>(</a:t>
            </a:r>
            <a:r>
              <a:rPr lang="zh-TW" altLang="en-US" dirty="0" smtClean="0"/>
              <a:t>學習單</a:t>
            </a:r>
            <a:r>
              <a:rPr lang="en-US" altLang="zh-TW" dirty="0" smtClean="0"/>
              <a:t>)</a:t>
            </a:r>
            <a:r>
              <a:rPr lang="zh-TW" altLang="zh-TW" dirty="0" smtClean="0"/>
              <a:t>或心得</a:t>
            </a:r>
            <a:endParaRPr lang="en-US" altLang="zh-TW" dirty="0" smtClean="0"/>
          </a:p>
          <a:p>
            <a:r>
              <a:rPr lang="zh-TW" altLang="zh-TW" dirty="0" smtClean="0"/>
              <a:t>家長回饋</a:t>
            </a:r>
            <a:endParaRPr lang="en-US" altLang="zh-TW" dirty="0" smtClean="0"/>
          </a:p>
          <a:p>
            <a:r>
              <a:rPr lang="zh-TW" altLang="zh-TW" dirty="0" smtClean="0"/>
              <a:t>相關人員看法</a:t>
            </a:r>
            <a:r>
              <a:rPr lang="en-US" altLang="zh-TW" dirty="0" smtClean="0"/>
              <a:t>(</a:t>
            </a:r>
            <a:r>
              <a:rPr lang="zh-TW" altLang="en-US" dirty="0" smtClean="0"/>
              <a:t>思維的改變</a:t>
            </a:r>
            <a:r>
              <a:rPr lang="en-US" altLang="zh-TW" dirty="0" smtClean="0"/>
              <a:t>)</a:t>
            </a:r>
          </a:p>
          <a:p>
            <a:r>
              <a:rPr lang="zh-TW" altLang="zh-TW" dirty="0" smtClean="0"/>
              <a:t>與</a:t>
            </a:r>
            <a:r>
              <a:rPr lang="zh-TW" altLang="zh-TW" dirty="0"/>
              <a:t>說明結果有關者之</a:t>
            </a:r>
            <a:r>
              <a:rPr lang="zh-TW" altLang="zh-TW" dirty="0" smtClean="0"/>
              <a:t>照片</a:t>
            </a:r>
            <a:r>
              <a:rPr lang="zh-TW" altLang="en-US" dirty="0" smtClean="0"/>
              <a:t>或文件</a:t>
            </a:r>
            <a:endParaRPr lang="zh-TW" altLang="en-US" dirty="0"/>
          </a:p>
        </p:txBody>
      </p:sp>
    </p:spTree>
    <p:extLst>
      <p:ext uri="{BB962C8B-B14F-4D97-AF65-F5344CB8AC3E}">
        <p14:creationId xmlns:p14="http://schemas.microsoft.com/office/powerpoint/2010/main" val="40045263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r>
              <a:rPr lang="zh-TW" altLang="en-US" dirty="0" smtClean="0"/>
              <a:t>肆、</a:t>
            </a:r>
            <a:r>
              <a:rPr lang="zh-TW" altLang="zh-TW" dirty="0"/>
              <a:t>討論與建議</a:t>
            </a:r>
            <a:endParaRPr lang="zh-TW" altLang="en-US" dirty="0"/>
          </a:p>
        </p:txBody>
      </p:sp>
      <p:sp>
        <p:nvSpPr>
          <p:cNvPr id="2" name="內容版面配置區 1"/>
          <p:cNvSpPr>
            <a:spLocks noGrp="1"/>
          </p:cNvSpPr>
          <p:nvPr>
            <p:ph sz="quarter" idx="1"/>
          </p:nvPr>
        </p:nvSpPr>
        <p:spPr/>
        <p:txBody>
          <a:bodyPr/>
          <a:lstStyle/>
          <a:p>
            <a:pPr lvl="0"/>
            <a:r>
              <a:rPr lang="zh-TW" altLang="zh-TW" dirty="0" smtClean="0"/>
              <a:t>簡述研究結果的發現</a:t>
            </a:r>
            <a:endParaRPr lang="en-US" altLang="zh-TW" dirty="0" smtClean="0"/>
          </a:p>
          <a:p>
            <a:pPr lvl="0"/>
            <a:r>
              <a:rPr lang="zh-TW" altLang="zh-TW" dirty="0" smtClean="0"/>
              <a:t>討論</a:t>
            </a:r>
            <a:r>
              <a:rPr lang="zh-TW" altLang="en-US" dirty="0" smtClean="0"/>
              <a:t>：</a:t>
            </a:r>
            <a:endParaRPr lang="en-US" altLang="zh-TW" dirty="0" smtClean="0"/>
          </a:p>
          <a:p>
            <a:pPr lvl="0">
              <a:buFont typeface="Wingdings" pitchFamily="2" charset="2"/>
              <a:buChar char="ü"/>
            </a:pPr>
            <a:r>
              <a:rPr lang="zh-TW" altLang="zh-TW" dirty="0" smtClean="0"/>
              <a:t>此</a:t>
            </a:r>
            <a:r>
              <a:rPr lang="zh-TW" altLang="zh-TW" dirty="0"/>
              <a:t>發現對推動該健康議題有什麼</a:t>
            </a:r>
            <a:r>
              <a:rPr lang="zh-TW" altLang="zh-TW" dirty="0" smtClean="0"/>
              <a:t>幫助</a:t>
            </a:r>
            <a:endParaRPr lang="en-US" altLang="zh-TW" dirty="0" smtClean="0"/>
          </a:p>
          <a:p>
            <a:pPr lvl="0">
              <a:buFont typeface="Wingdings" pitchFamily="2" charset="2"/>
              <a:buChar char="ü"/>
            </a:pPr>
            <a:r>
              <a:rPr lang="zh-TW" altLang="en-US" dirty="0" smtClean="0"/>
              <a:t>學校作法或教學</a:t>
            </a:r>
            <a:r>
              <a:rPr lang="zh-TW" altLang="zh-TW" dirty="0" smtClean="0"/>
              <a:t>應該</a:t>
            </a:r>
            <a:r>
              <a:rPr lang="zh-TW" altLang="zh-TW" dirty="0"/>
              <a:t>再做怎樣的</a:t>
            </a:r>
            <a:r>
              <a:rPr lang="zh-TW" altLang="zh-TW" dirty="0" smtClean="0"/>
              <a:t>修正</a:t>
            </a:r>
            <a:endParaRPr lang="en-US" altLang="zh-TW" dirty="0" smtClean="0"/>
          </a:p>
          <a:p>
            <a:pPr lvl="0">
              <a:buFont typeface="Wingdings" pitchFamily="2" charset="2"/>
              <a:buChar char="ü"/>
            </a:pPr>
            <a:r>
              <a:rPr lang="zh-TW" altLang="zh-TW" dirty="0" smtClean="0"/>
              <a:t>未來建議</a:t>
            </a:r>
            <a:r>
              <a:rPr lang="zh-TW" altLang="zh-TW" dirty="0"/>
              <a:t>其它學校怎麼參考</a:t>
            </a:r>
            <a:r>
              <a:rPr lang="zh-TW" altLang="zh-TW" dirty="0" smtClean="0"/>
              <a:t>推動</a:t>
            </a:r>
            <a:endParaRPr lang="en-US" altLang="zh-TW" dirty="0" smtClean="0"/>
          </a:p>
          <a:p>
            <a:pPr lvl="0"/>
            <a:r>
              <a:rPr lang="zh-TW" altLang="zh-TW" dirty="0"/>
              <a:t>研究對本人的意義</a:t>
            </a:r>
            <a:r>
              <a:rPr lang="en-US" altLang="zh-TW" dirty="0"/>
              <a:t> (</a:t>
            </a:r>
            <a:r>
              <a:rPr lang="zh-TW" altLang="zh-TW" dirty="0"/>
              <a:t>包括心情故事</a:t>
            </a:r>
            <a:r>
              <a:rPr lang="en-US" altLang="zh-TW" dirty="0"/>
              <a:t>)</a:t>
            </a:r>
            <a:endParaRPr lang="zh-TW" altLang="zh-TW" dirty="0"/>
          </a:p>
          <a:p>
            <a:pPr lvl="0"/>
            <a:r>
              <a:rPr lang="zh-TW" altLang="zh-TW" dirty="0"/>
              <a:t>研究對學校的意義</a:t>
            </a:r>
          </a:p>
          <a:p>
            <a:pPr lvl="0"/>
            <a:r>
              <a:rPr lang="zh-TW" altLang="zh-TW" dirty="0"/>
              <a:t>其他</a:t>
            </a:r>
          </a:p>
          <a:p>
            <a:pPr lvl="0">
              <a:buFont typeface="Wingdings" pitchFamily="2" charset="2"/>
              <a:buChar char="ü"/>
            </a:pPr>
            <a:endParaRPr lang="zh-TW" altLang="zh-TW" dirty="0"/>
          </a:p>
          <a:p>
            <a:endParaRPr lang="zh-TW" altLang="en-US" dirty="0"/>
          </a:p>
        </p:txBody>
      </p:sp>
    </p:spTree>
    <p:extLst>
      <p:ext uri="{BB962C8B-B14F-4D97-AF65-F5344CB8AC3E}">
        <p14:creationId xmlns:p14="http://schemas.microsoft.com/office/powerpoint/2010/main" val="9672630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normAutofit/>
          </a:bodyPr>
          <a:lstStyle/>
          <a:p>
            <a:pPr lvl="0"/>
            <a:r>
              <a:rPr lang="zh-TW" altLang="zh-TW" dirty="0"/>
              <a:t>簡述研究結果的</a:t>
            </a:r>
            <a:r>
              <a:rPr lang="zh-TW" altLang="zh-TW" dirty="0" smtClean="0"/>
              <a:t>發現</a:t>
            </a:r>
            <a:endParaRPr lang="zh-TW" altLang="en-US" dirty="0"/>
          </a:p>
        </p:txBody>
      </p:sp>
      <p:sp>
        <p:nvSpPr>
          <p:cNvPr id="2" name="內容版面配置區 1"/>
          <p:cNvSpPr>
            <a:spLocks noGrp="1"/>
          </p:cNvSpPr>
          <p:nvPr>
            <p:ph sz="quarter" idx="1"/>
          </p:nvPr>
        </p:nvSpPr>
        <p:spPr/>
        <p:txBody>
          <a:bodyPr/>
          <a:lstStyle/>
          <a:p>
            <a:r>
              <a:rPr lang="zh-TW" altLang="zh-TW" dirty="0"/>
              <a:t>結果以配對</a:t>
            </a:r>
            <a:r>
              <a:rPr lang="en-US" altLang="zh-TW" dirty="0"/>
              <a:t>t</a:t>
            </a:r>
            <a:r>
              <a:rPr lang="zh-TW" altLang="zh-TW" dirty="0"/>
              <a:t>檢定結果發現，實驗組學生雖然僅在口腔保健的知識有顯著的進步，而對照組則皆沒有進步的狀況，但整體而言，學生的齲齒顆數在介入後雖沒有顯著改變，但有下降的趨勢（平均由</a:t>
            </a:r>
            <a:r>
              <a:rPr lang="en-US" altLang="zh-TW" dirty="0"/>
              <a:t>2.21</a:t>
            </a:r>
            <a:r>
              <a:rPr lang="zh-TW" altLang="zh-TW" dirty="0"/>
              <a:t>顆→</a:t>
            </a:r>
            <a:r>
              <a:rPr lang="en-US" altLang="zh-TW" dirty="0"/>
              <a:t>2.12</a:t>
            </a:r>
            <a:r>
              <a:rPr lang="zh-TW" altLang="zh-TW" dirty="0"/>
              <a:t>顆），且學生對此介入大多表示支持與喜歡，也表示對他們口腔保健有很大的幫助。</a:t>
            </a:r>
            <a:endParaRPr lang="zh-TW" altLang="en-US" dirty="0"/>
          </a:p>
        </p:txBody>
      </p:sp>
    </p:spTree>
    <p:extLst>
      <p:ext uri="{BB962C8B-B14F-4D97-AF65-F5344CB8AC3E}">
        <p14:creationId xmlns:p14="http://schemas.microsoft.com/office/powerpoint/2010/main" val="136724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r>
              <a:rPr lang="zh-TW" altLang="zh-TW" dirty="0"/>
              <a:t>討論</a:t>
            </a:r>
            <a:endParaRPr lang="zh-TW" altLang="en-US" dirty="0"/>
          </a:p>
        </p:txBody>
      </p:sp>
      <p:sp>
        <p:nvSpPr>
          <p:cNvPr id="2" name="內容版面配置區 1"/>
          <p:cNvSpPr>
            <a:spLocks noGrp="1"/>
          </p:cNvSpPr>
          <p:nvPr>
            <p:ph sz="quarter" idx="1"/>
          </p:nvPr>
        </p:nvSpPr>
        <p:spPr/>
        <p:txBody>
          <a:bodyPr>
            <a:normAutofit lnSpcReduction="10000"/>
          </a:bodyPr>
          <a:lstStyle/>
          <a:p>
            <a:r>
              <a:rPr lang="zh-TW" altLang="zh-TW" dirty="0"/>
              <a:t>由此可知，如要真能改善學生在口腔保健的態度及行為，除了餐後潔牙指導和口腔健康檢查之外，更需要在適當時機對學童進行其他口腔保健工作，甚至積極進行健康諮詢及健康指導，才能將學童齲齒的防治工作完整的落實，也就是說，學校在推展口腔保健教育時必須更加強調健康促進學校六大策略的整合運用，例如落實學童良好的飲食習慣及餐後、睡前潔牙以及定期看牙醫和含氟牙膏的使用…等習慣，方能提昇學生良好之口腔衛生知能、態度、行為，如此才可以有效降低牙菌斑指數及齲齒指數，更可以增加學童齲齒矯治率和讓學生增進口腔保健的自我效能。</a:t>
            </a:r>
            <a:endParaRPr lang="zh-TW" altLang="en-US" dirty="0"/>
          </a:p>
        </p:txBody>
      </p:sp>
    </p:spTree>
    <p:extLst>
      <p:ext uri="{BB962C8B-B14F-4D97-AF65-F5344CB8AC3E}">
        <p14:creationId xmlns:p14="http://schemas.microsoft.com/office/powerpoint/2010/main" val="23492615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a:t>摘要</a:t>
            </a:r>
            <a:endParaRPr lang="zh-TW" altLang="en-US" dirty="0"/>
          </a:p>
        </p:txBody>
      </p:sp>
      <p:sp>
        <p:nvSpPr>
          <p:cNvPr id="3" name="內容版面配置區 2"/>
          <p:cNvSpPr>
            <a:spLocks noGrp="1"/>
          </p:cNvSpPr>
          <p:nvPr>
            <p:ph sz="quarter" idx="1"/>
          </p:nvPr>
        </p:nvSpPr>
        <p:spPr/>
        <p:txBody>
          <a:bodyPr/>
          <a:lstStyle/>
          <a:p>
            <a:r>
              <a:rPr lang="zh-TW" altLang="zh-TW" dirty="0"/>
              <a:t>內容包括：</a:t>
            </a:r>
          </a:p>
          <a:p>
            <a:pPr marL="0" indent="0">
              <a:buNone/>
            </a:pPr>
            <a:r>
              <a:rPr lang="en-US" altLang="zh-TW" dirty="0"/>
              <a:t>  </a:t>
            </a:r>
            <a:r>
              <a:rPr lang="zh-TW" altLang="zh-TW" dirty="0"/>
              <a:t>研究背景與目的</a:t>
            </a:r>
            <a:r>
              <a:rPr lang="en-US" altLang="zh-TW" dirty="0"/>
              <a:t>, </a:t>
            </a:r>
            <a:endParaRPr lang="zh-TW" altLang="zh-TW" dirty="0"/>
          </a:p>
          <a:p>
            <a:pPr marL="0" indent="0">
              <a:buNone/>
            </a:pPr>
            <a:r>
              <a:rPr lang="en-US" altLang="zh-TW" dirty="0"/>
              <a:t>  </a:t>
            </a:r>
            <a:r>
              <a:rPr lang="zh-TW" altLang="zh-TW" dirty="0"/>
              <a:t>方法</a:t>
            </a:r>
            <a:r>
              <a:rPr lang="en-US" altLang="zh-TW" dirty="0"/>
              <a:t>, </a:t>
            </a:r>
            <a:endParaRPr lang="zh-TW" altLang="zh-TW" dirty="0"/>
          </a:p>
          <a:p>
            <a:pPr marL="0" indent="0">
              <a:buNone/>
            </a:pPr>
            <a:r>
              <a:rPr lang="en-US" altLang="zh-TW" dirty="0"/>
              <a:t>  </a:t>
            </a:r>
            <a:r>
              <a:rPr lang="zh-TW" altLang="zh-TW" dirty="0"/>
              <a:t>研究發現</a:t>
            </a:r>
          </a:p>
          <a:p>
            <a:pPr marL="0" indent="0">
              <a:buNone/>
            </a:pPr>
            <a:r>
              <a:rPr lang="en-US" altLang="zh-TW" dirty="0"/>
              <a:t> </a:t>
            </a:r>
            <a:endParaRPr lang="zh-TW" altLang="zh-TW" dirty="0"/>
          </a:p>
          <a:p>
            <a:r>
              <a:rPr lang="zh-TW" altLang="zh-TW" dirty="0"/>
              <a:t>關鍵字：（</a:t>
            </a:r>
            <a:r>
              <a:rPr lang="en-US" altLang="zh-TW" dirty="0"/>
              <a:t>3~5</a:t>
            </a:r>
            <a:r>
              <a:rPr lang="zh-TW" altLang="zh-TW" dirty="0" smtClean="0"/>
              <a:t>個</a:t>
            </a:r>
            <a:r>
              <a:rPr lang="en-US" altLang="zh-TW" dirty="0" smtClean="0"/>
              <a:t>;</a:t>
            </a:r>
            <a:r>
              <a:rPr lang="zh-TW" altLang="en-US" dirty="0" smtClean="0"/>
              <a:t>介入方法、目標對象、目標</a:t>
            </a:r>
            <a:r>
              <a:rPr lang="zh-TW" altLang="zh-TW" dirty="0" smtClean="0"/>
              <a:t>）</a:t>
            </a:r>
            <a:endParaRPr lang="zh-TW" altLang="zh-TW" dirty="0"/>
          </a:p>
          <a:p>
            <a:pPr marL="0" indent="0">
              <a:buNone/>
            </a:pPr>
            <a:r>
              <a:rPr lang="en-US" altLang="zh-TW" dirty="0"/>
              <a:t> </a:t>
            </a:r>
            <a:endParaRPr lang="zh-TW" altLang="zh-TW" dirty="0"/>
          </a:p>
          <a:p>
            <a:endParaRPr lang="zh-TW" altLang="en-US" dirty="0"/>
          </a:p>
        </p:txBody>
      </p:sp>
    </p:spTree>
    <p:extLst>
      <p:ext uri="{BB962C8B-B14F-4D97-AF65-F5344CB8AC3E}">
        <p14:creationId xmlns:p14="http://schemas.microsoft.com/office/powerpoint/2010/main" val="41125365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sz="quarter" idx="1"/>
          </p:nvPr>
        </p:nvSpPr>
        <p:spPr/>
        <p:txBody>
          <a:bodyPr/>
          <a:lstStyle/>
          <a:p>
            <a:r>
              <a:rPr lang="zh-TW" altLang="zh-TW" b="1" dirty="0"/>
              <a:t>參考資料：</a:t>
            </a:r>
            <a:endParaRPr lang="zh-TW" altLang="zh-TW" dirty="0"/>
          </a:p>
          <a:p>
            <a:pPr marL="0" indent="0">
              <a:buNone/>
            </a:pPr>
            <a:r>
              <a:rPr lang="en-US" altLang="zh-TW" dirty="0"/>
              <a:t> </a:t>
            </a:r>
            <a:endParaRPr lang="zh-TW" altLang="zh-TW" dirty="0"/>
          </a:p>
          <a:p>
            <a:r>
              <a:rPr lang="zh-TW" altLang="zh-TW" b="1" dirty="0"/>
              <a:t>附件：</a:t>
            </a:r>
            <a:endParaRPr lang="zh-TW" altLang="zh-TW" dirty="0"/>
          </a:p>
          <a:p>
            <a:r>
              <a:rPr lang="zh-TW" altLang="zh-TW" dirty="0"/>
              <a:t>包括如：問卷、學習單、教案、照片。。。</a:t>
            </a:r>
          </a:p>
          <a:p>
            <a:endParaRPr lang="zh-TW" altLang="en-US" dirty="0"/>
          </a:p>
        </p:txBody>
      </p:sp>
    </p:spTree>
    <p:extLst>
      <p:ext uri="{BB962C8B-B14F-4D97-AF65-F5344CB8AC3E}">
        <p14:creationId xmlns:p14="http://schemas.microsoft.com/office/powerpoint/2010/main" val="1692590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t>壹、</a:t>
            </a:r>
            <a:r>
              <a:rPr lang="zh-TW" altLang="zh-TW" b="1" dirty="0" smtClean="0"/>
              <a:t>前言</a:t>
            </a:r>
            <a:endParaRPr lang="zh-TW" altLang="en-US" dirty="0"/>
          </a:p>
        </p:txBody>
      </p:sp>
      <p:sp>
        <p:nvSpPr>
          <p:cNvPr id="3" name="內容版面配置區 2"/>
          <p:cNvSpPr>
            <a:spLocks noGrp="1"/>
          </p:cNvSpPr>
          <p:nvPr>
            <p:ph sz="quarter" idx="1"/>
          </p:nvPr>
        </p:nvSpPr>
        <p:spPr>
          <a:xfrm>
            <a:off x="251520" y="1412776"/>
            <a:ext cx="8503920" cy="4572000"/>
          </a:xfrm>
        </p:spPr>
        <p:txBody>
          <a:bodyPr>
            <a:noAutofit/>
          </a:bodyPr>
          <a:lstStyle/>
          <a:p>
            <a:pPr marL="0" lvl="0" indent="0">
              <a:buNone/>
            </a:pPr>
            <a:r>
              <a:rPr lang="en-US" altLang="zh-TW" sz="2000" dirty="0" smtClean="0"/>
              <a:t>1.</a:t>
            </a:r>
            <a:r>
              <a:rPr lang="zh-TW" altLang="zh-TW" sz="2000" dirty="0" smtClean="0"/>
              <a:t>闡述</a:t>
            </a:r>
            <a:r>
              <a:rPr lang="zh-TW" altLang="zh-TW" sz="2000" dirty="0"/>
              <a:t>執行此行動研究的動機：</a:t>
            </a:r>
          </a:p>
          <a:p>
            <a:pPr marL="0" indent="0">
              <a:buNone/>
            </a:pPr>
            <a:r>
              <a:rPr lang="en-US" altLang="zh-TW" sz="2000" dirty="0"/>
              <a:t>   </a:t>
            </a:r>
            <a:r>
              <a:rPr lang="zh-TW" altLang="zh-TW" sz="2000" dirty="0"/>
              <a:t>例如：政策或潮流；學校現況；個人的觀察、經驗、想法、價值觀或省思</a:t>
            </a:r>
          </a:p>
          <a:p>
            <a:pPr marL="0" lvl="0" indent="0">
              <a:buNone/>
            </a:pPr>
            <a:r>
              <a:rPr lang="en-US" altLang="zh-TW" sz="2000" dirty="0" smtClean="0"/>
              <a:t>2.</a:t>
            </a:r>
            <a:r>
              <a:rPr lang="zh-TW" altLang="zh-TW" sz="2000" dirty="0" smtClean="0"/>
              <a:t>現況</a:t>
            </a:r>
            <a:r>
              <a:rPr lang="zh-TW" altLang="zh-TW" sz="2000" dirty="0"/>
              <a:t>分析</a:t>
            </a:r>
            <a:r>
              <a:rPr lang="en-US" altLang="zh-TW" sz="2000" dirty="0"/>
              <a:t>/</a:t>
            </a:r>
            <a:r>
              <a:rPr lang="zh-TW" altLang="zh-TW" sz="2000" dirty="0"/>
              <a:t>需求評估</a:t>
            </a:r>
            <a:r>
              <a:rPr lang="en-US" altLang="zh-TW" sz="2000" dirty="0"/>
              <a:t>/</a:t>
            </a:r>
            <a:r>
              <a:rPr lang="zh-TW" altLang="zh-TW" sz="2000" dirty="0"/>
              <a:t>問題診斷</a:t>
            </a:r>
          </a:p>
          <a:p>
            <a:pPr marL="0" indent="269875">
              <a:buNone/>
            </a:pPr>
            <a:r>
              <a:rPr lang="en-US" altLang="zh-TW" sz="2000" dirty="0"/>
              <a:t>(1) </a:t>
            </a:r>
            <a:r>
              <a:rPr lang="zh-TW" altLang="zh-TW" sz="2000" dirty="0"/>
              <a:t>學生層級：學生的健康問題（行為）與影響因子或保護因子（知識、態度、危險知覺、自我效能、同儕關係、家長態度</a:t>
            </a:r>
            <a:r>
              <a:rPr lang="en-US" altLang="zh-TW" sz="2000" dirty="0"/>
              <a:t>…</a:t>
            </a:r>
            <a:r>
              <a:rPr lang="zh-TW" altLang="zh-TW" sz="2000" dirty="0"/>
              <a:t>）</a:t>
            </a:r>
          </a:p>
          <a:p>
            <a:pPr marL="0" indent="269875">
              <a:buNone/>
            </a:pPr>
            <a:r>
              <a:rPr lang="en-US" altLang="zh-TW" sz="2000" dirty="0"/>
              <a:t>(2) </a:t>
            </a:r>
            <a:r>
              <a:rPr lang="zh-TW" altLang="zh-TW" sz="2000" dirty="0"/>
              <a:t>學校層級：學校政策面、學校教學面、學校環境面、學校社區關係面</a:t>
            </a:r>
            <a:r>
              <a:rPr lang="en-US" altLang="zh-TW" sz="2000" dirty="0"/>
              <a:t>…</a:t>
            </a:r>
            <a:endParaRPr lang="zh-TW" altLang="zh-TW" sz="2000" dirty="0"/>
          </a:p>
          <a:p>
            <a:pPr marL="0" lvl="0" indent="0">
              <a:buNone/>
            </a:pPr>
            <a:r>
              <a:rPr lang="en-US" altLang="zh-TW" sz="2000" dirty="0" smtClean="0"/>
              <a:t>3.</a:t>
            </a:r>
            <a:r>
              <a:rPr lang="zh-TW" altLang="zh-TW" sz="2000" dirty="0" smtClean="0"/>
              <a:t>國內外</a:t>
            </a:r>
            <a:r>
              <a:rPr lang="zh-TW" altLang="zh-TW" sz="2000" dirty="0"/>
              <a:t>執行該策略的成效進行說明</a:t>
            </a:r>
          </a:p>
          <a:p>
            <a:pPr marL="0" lvl="0" indent="0">
              <a:buNone/>
            </a:pPr>
            <a:r>
              <a:rPr lang="en-US" altLang="zh-TW" sz="2000" dirty="0" smtClean="0"/>
              <a:t>4.</a:t>
            </a:r>
            <a:r>
              <a:rPr lang="zh-TW" altLang="zh-TW" sz="2000" dirty="0" smtClean="0"/>
              <a:t>研究</a:t>
            </a:r>
            <a:r>
              <a:rPr lang="zh-TW" altLang="zh-TW" sz="2000" dirty="0"/>
              <a:t>目的</a:t>
            </a:r>
          </a:p>
          <a:p>
            <a:pPr marL="274320" lvl="1" indent="0">
              <a:buNone/>
            </a:pPr>
            <a:r>
              <a:rPr lang="en-US" altLang="zh-TW" sz="2000" dirty="0">
                <a:solidFill>
                  <a:schemeClr val="tx1"/>
                </a:solidFill>
              </a:rPr>
              <a:t>(1)</a:t>
            </a:r>
            <a:r>
              <a:rPr lang="zh-TW" altLang="zh-TW" sz="2000" dirty="0">
                <a:solidFill>
                  <a:schemeClr val="tx1"/>
                </a:solidFill>
              </a:rPr>
              <a:t>目的陳述</a:t>
            </a:r>
          </a:p>
          <a:p>
            <a:pPr marL="274320" lvl="1" indent="0">
              <a:buNone/>
            </a:pPr>
            <a:r>
              <a:rPr lang="en-US" altLang="zh-TW" sz="2000" dirty="0">
                <a:solidFill>
                  <a:schemeClr val="tx1"/>
                </a:solidFill>
              </a:rPr>
              <a:t>(2)</a:t>
            </a:r>
            <a:r>
              <a:rPr lang="zh-TW" altLang="zh-TW" sz="2000" dirty="0">
                <a:solidFill>
                  <a:schemeClr val="tx1"/>
                </a:solidFill>
              </a:rPr>
              <a:t>校本指標或成功標準</a:t>
            </a:r>
          </a:p>
          <a:p>
            <a:pPr marL="0" indent="0">
              <a:buNone/>
            </a:pPr>
            <a:r>
              <a:rPr lang="zh-TW" altLang="zh-TW" sz="2000" dirty="0"/>
              <a:t>量性：如行為的改變程度、知識的改變程度、態度的改變程度</a:t>
            </a:r>
          </a:p>
          <a:p>
            <a:pPr marL="0" indent="0">
              <a:buNone/>
            </a:pPr>
            <a:r>
              <a:rPr lang="zh-TW" altLang="zh-TW" sz="2000" dirty="0"/>
              <a:t>質性：如學生參與踴躍、家長對活動有正面評價</a:t>
            </a:r>
          </a:p>
          <a:p>
            <a:pPr marL="0" indent="0">
              <a:buNone/>
            </a:pPr>
            <a:r>
              <a:rPr lang="zh-TW" altLang="en-US" sz="2000" dirty="0"/>
              <a:t>　　　　　</a:t>
            </a:r>
          </a:p>
        </p:txBody>
      </p:sp>
    </p:spTree>
    <p:extLst>
      <p:ext uri="{BB962C8B-B14F-4D97-AF65-F5344CB8AC3E}">
        <p14:creationId xmlns:p14="http://schemas.microsoft.com/office/powerpoint/2010/main" val="652426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normAutofit/>
          </a:bodyPr>
          <a:lstStyle/>
          <a:p>
            <a:r>
              <a:rPr lang="zh-TW" altLang="en-US" dirty="0" smtClean="0"/>
              <a:t>學校現況</a:t>
            </a:r>
            <a:r>
              <a:rPr lang="zh-TW" altLang="en-US" dirty="0"/>
              <a:t>（</a:t>
            </a:r>
            <a:r>
              <a:rPr lang="zh-TW" altLang="zh-TW" dirty="0"/>
              <a:t>學校</a:t>
            </a:r>
            <a:r>
              <a:rPr lang="zh-TW" altLang="en-US" dirty="0"/>
              <a:t>背景及由背景衍生的問題）</a:t>
            </a:r>
          </a:p>
        </p:txBody>
      </p:sp>
      <p:sp>
        <p:nvSpPr>
          <p:cNvPr id="2" name="內容版面配置區 1"/>
          <p:cNvSpPr>
            <a:spLocks noGrp="1"/>
          </p:cNvSpPr>
          <p:nvPr>
            <p:ph sz="quarter" idx="1"/>
          </p:nvPr>
        </p:nvSpPr>
        <p:spPr/>
        <p:txBody>
          <a:bodyPr>
            <a:normAutofit/>
          </a:bodyPr>
          <a:lstStyle/>
          <a:p>
            <a:pPr marL="0" indent="0">
              <a:buNone/>
            </a:pPr>
            <a:r>
              <a:rPr lang="zh-TW" altLang="zh-TW" dirty="0"/>
              <a:t>由於本校位</a:t>
            </a:r>
            <a:r>
              <a:rPr lang="zh-TW" altLang="zh-TW" dirty="0" smtClean="0"/>
              <a:t>處於</a:t>
            </a:r>
            <a:r>
              <a:rPr lang="zh-TW" altLang="en-US" dirty="0" smtClean="0"/>
              <a:t>ＯＯＯ</a:t>
            </a:r>
            <a:r>
              <a:rPr lang="zh-TW" altLang="zh-TW" dirty="0" smtClean="0"/>
              <a:t>，</a:t>
            </a:r>
            <a:r>
              <a:rPr lang="zh-TW" altLang="zh-TW" dirty="0"/>
              <a:t>是一所靠山區邊緣的學校，家長社經背景多為農民及打零工，社經地位較低落，普遍缺乏健康生活型態的相關知識。近年來社會變遷快速，家庭結構改變，本校單親家庭及隔代教養學生比例高達</a:t>
            </a:r>
            <a:r>
              <a:rPr lang="en-US" altLang="zh-TW" dirty="0"/>
              <a:t>40%</a:t>
            </a:r>
            <a:r>
              <a:rPr lang="zh-TW" altLang="zh-TW" dirty="0"/>
              <a:t>，因而忽略學生的基本健康需求，家長對於健康知識的認知嚴重不足，對於身體缺點矯治亦不重視，加上忙於工作配合度又不高，所以本校學生口腔齲齒率偏高。</a:t>
            </a:r>
            <a:endParaRPr lang="zh-TW" altLang="en-US" dirty="0"/>
          </a:p>
        </p:txBody>
      </p:sp>
    </p:spTree>
    <p:extLst>
      <p:ext uri="{BB962C8B-B14F-4D97-AF65-F5344CB8AC3E}">
        <p14:creationId xmlns:p14="http://schemas.microsoft.com/office/powerpoint/2010/main" val="3073522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normAutofit/>
          </a:bodyPr>
          <a:lstStyle/>
          <a:p>
            <a:r>
              <a:rPr lang="zh-TW" altLang="zh-TW" dirty="0" smtClean="0"/>
              <a:t>個人的</a:t>
            </a:r>
            <a:r>
              <a:rPr lang="zh-TW" altLang="en-US" dirty="0" smtClean="0"/>
              <a:t>觀察</a:t>
            </a:r>
            <a:r>
              <a:rPr lang="zh-TW" altLang="zh-TW" dirty="0" smtClean="0"/>
              <a:t>（</a:t>
            </a:r>
            <a:r>
              <a:rPr lang="zh-TW" altLang="zh-TW" dirty="0"/>
              <a:t>經驗或省思）</a:t>
            </a:r>
            <a:endParaRPr lang="zh-TW" altLang="en-US" dirty="0"/>
          </a:p>
        </p:txBody>
      </p:sp>
      <p:sp>
        <p:nvSpPr>
          <p:cNvPr id="2" name="內容版面配置區 1"/>
          <p:cNvSpPr>
            <a:spLocks noGrp="1"/>
          </p:cNvSpPr>
          <p:nvPr>
            <p:ph sz="quarter" idx="1"/>
          </p:nvPr>
        </p:nvSpPr>
        <p:spPr/>
        <p:txBody>
          <a:bodyPr/>
          <a:lstStyle/>
          <a:p>
            <a:r>
              <a:rPr lang="zh-TW" altLang="en-US" dirty="0" smtClean="0"/>
              <a:t>以個人（本校）多年的經驗，發現學生在青春期所面臨的性教育問題包括：面對生理改變的適應、男女性相處問題、以及同性戀的問題，且大多在造成身心極大的痛苦之後才會請教師或輔導室協助。身為教師認為性教育教學不夠落實於學生生活層面，應重新思考教學方式。</a:t>
            </a:r>
            <a:endParaRPr lang="zh-TW" altLang="en-US" dirty="0"/>
          </a:p>
        </p:txBody>
      </p:sp>
    </p:spTree>
    <p:extLst>
      <p:ext uri="{BB962C8B-B14F-4D97-AF65-F5344CB8AC3E}">
        <p14:creationId xmlns:p14="http://schemas.microsoft.com/office/powerpoint/2010/main" val="1151004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normAutofit/>
          </a:bodyPr>
          <a:lstStyle/>
          <a:p>
            <a:r>
              <a:rPr lang="zh-TW" altLang="zh-TW" dirty="0" smtClean="0"/>
              <a:t>政策</a:t>
            </a:r>
            <a:r>
              <a:rPr lang="zh-TW" altLang="zh-TW" dirty="0"/>
              <a:t>或潮流</a:t>
            </a:r>
            <a:endParaRPr lang="zh-TW" altLang="en-US" dirty="0"/>
          </a:p>
        </p:txBody>
      </p:sp>
      <p:sp>
        <p:nvSpPr>
          <p:cNvPr id="2" name="內容版面配置區 1"/>
          <p:cNvSpPr>
            <a:spLocks noGrp="1"/>
          </p:cNvSpPr>
          <p:nvPr>
            <p:ph sz="quarter" idx="1"/>
          </p:nvPr>
        </p:nvSpPr>
        <p:spPr/>
        <p:txBody>
          <a:bodyPr/>
          <a:lstStyle/>
          <a:p>
            <a:r>
              <a:rPr lang="zh-TW" altLang="zh-TW" dirty="0"/>
              <a:t>有關「校牙醫進駐學校」的作法是以推動健康促進學校時將口腔衛生納入主題的學校為實施對象，其相關經費皆由教育部全額補助，學校在申請審核通過後需要提供校牙醫固定的工作場所，例如健康中心或專用教室；而校牙醫獲聘任進駐學校後的工作，除了牙齒健康檢查之外，必須針對學生個案進行面談及提供專業建議，並協助必要的轉診。</a:t>
            </a:r>
            <a:endParaRPr lang="zh-TW" altLang="en-US" dirty="0"/>
          </a:p>
        </p:txBody>
      </p:sp>
    </p:spTree>
    <p:extLst>
      <p:ext uri="{BB962C8B-B14F-4D97-AF65-F5344CB8AC3E}">
        <p14:creationId xmlns:p14="http://schemas.microsoft.com/office/powerpoint/2010/main" val="3455199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normAutofit/>
          </a:bodyPr>
          <a:lstStyle/>
          <a:p>
            <a:r>
              <a:rPr lang="zh-TW" altLang="en-US" dirty="0" smtClean="0"/>
              <a:t>需求</a:t>
            </a:r>
            <a:r>
              <a:rPr lang="zh-TW" altLang="en-US" dirty="0"/>
              <a:t>評估</a:t>
            </a:r>
            <a:r>
              <a:rPr lang="zh-TW" altLang="zh-TW" dirty="0"/>
              <a:t>（</a:t>
            </a:r>
            <a:r>
              <a:rPr lang="zh-TW" altLang="zh-TW" dirty="0" smtClean="0"/>
              <a:t>學生</a:t>
            </a:r>
            <a:r>
              <a:rPr lang="zh-TW" altLang="en-US" dirty="0" smtClean="0"/>
              <a:t>層級及學校層級</a:t>
            </a:r>
            <a:r>
              <a:rPr lang="zh-TW" altLang="zh-TW" dirty="0" smtClean="0"/>
              <a:t>）</a:t>
            </a:r>
            <a:endParaRPr lang="zh-TW" altLang="en-US" dirty="0"/>
          </a:p>
        </p:txBody>
      </p:sp>
      <p:sp>
        <p:nvSpPr>
          <p:cNvPr id="2" name="內容版面配置區 1"/>
          <p:cNvSpPr>
            <a:spLocks noGrp="1"/>
          </p:cNvSpPr>
          <p:nvPr>
            <p:ph sz="quarter" idx="1"/>
          </p:nvPr>
        </p:nvSpPr>
        <p:spPr>
          <a:xfrm>
            <a:off x="395536" y="1394741"/>
            <a:ext cx="8507288" cy="4626547"/>
          </a:xfrm>
        </p:spPr>
        <p:txBody>
          <a:bodyPr>
            <a:noAutofit/>
          </a:bodyPr>
          <a:lstStyle/>
          <a:p>
            <a:r>
              <a:rPr lang="zh-TW" altLang="en-US" sz="2200" u="sng" dirty="0" smtClean="0"/>
              <a:t>生</a:t>
            </a:r>
            <a:r>
              <a:rPr lang="zh-TW" altLang="en-US" sz="2200" u="sng" dirty="0"/>
              <a:t>理指標</a:t>
            </a:r>
            <a:r>
              <a:rPr lang="zh-TW" altLang="en-US" sz="2200" dirty="0"/>
              <a:t>評估</a:t>
            </a:r>
            <a:r>
              <a:rPr lang="zh-TW" altLang="en-US" sz="2200" dirty="0" smtClean="0"/>
              <a:t>以ＯＯ學</a:t>
            </a:r>
            <a:r>
              <a:rPr lang="zh-TW" altLang="en-US" sz="2200" dirty="0"/>
              <a:t>年</a:t>
            </a:r>
            <a:r>
              <a:rPr lang="zh-TW" altLang="en-US" sz="2200" dirty="0" smtClean="0"/>
              <a:t>度ＯＯ為</a:t>
            </a:r>
            <a:r>
              <a:rPr lang="zh-TW" altLang="en-US" sz="2200" dirty="0"/>
              <a:t>對象抽樣 </a:t>
            </a:r>
            <a:r>
              <a:rPr lang="en-US" altLang="zh-TW" sz="2200" dirty="0"/>
              <a:t>457 </a:t>
            </a:r>
            <a:r>
              <a:rPr lang="zh-TW" altLang="en-US" sz="2200" dirty="0"/>
              <a:t>人，檢測項目包括血液</a:t>
            </a:r>
            <a:r>
              <a:rPr lang="zh-TW" altLang="en-US" sz="2200" dirty="0" smtClean="0"/>
              <a:t>、尿</a:t>
            </a:r>
            <a:r>
              <a:rPr lang="zh-TW" altLang="en-US" sz="2200" dirty="0"/>
              <a:t>液、生化、眼睛、血壓、胸腔、口腔</a:t>
            </a:r>
            <a:r>
              <a:rPr lang="zh-TW" altLang="en-US" sz="2200" dirty="0" smtClean="0"/>
              <a:t>、力</a:t>
            </a:r>
            <a:r>
              <a:rPr lang="zh-TW" altLang="en-US" sz="2200" dirty="0"/>
              <a:t>及體位等項目；檢查結果顯示異常比</a:t>
            </a:r>
            <a:r>
              <a:rPr lang="zh-TW" altLang="en-US" sz="2200" dirty="0" smtClean="0"/>
              <a:t>率較</a:t>
            </a:r>
            <a:r>
              <a:rPr lang="zh-TW" altLang="en-US" sz="2200" dirty="0"/>
              <a:t>高的項目為</a:t>
            </a:r>
            <a:r>
              <a:rPr lang="en-US" altLang="zh-TW" sz="2200" dirty="0"/>
              <a:t>BMI </a:t>
            </a:r>
            <a:r>
              <a:rPr lang="zh-TW" altLang="en-US" sz="2200" dirty="0"/>
              <a:t>過高</a:t>
            </a:r>
            <a:r>
              <a:rPr lang="en-US" altLang="zh-TW" sz="2200" dirty="0"/>
              <a:t>19.26﹪</a:t>
            </a:r>
            <a:r>
              <a:rPr lang="zh-TW" altLang="en-US" sz="2200" dirty="0"/>
              <a:t>。其次為口腔異常，比率為</a:t>
            </a:r>
            <a:r>
              <a:rPr lang="en-US" altLang="zh-TW" sz="2200" dirty="0"/>
              <a:t>10.72﹪</a:t>
            </a:r>
            <a:r>
              <a:rPr lang="zh-TW" altLang="en-US" sz="2200" dirty="0"/>
              <a:t>，其中主要異常</a:t>
            </a:r>
            <a:r>
              <a:rPr lang="zh-TW" altLang="en-US" sz="2200" dirty="0" smtClean="0"/>
              <a:t>項目</a:t>
            </a:r>
            <a:r>
              <a:rPr lang="zh-TW" altLang="en-US" sz="2200" dirty="0"/>
              <a:t>為齲齒</a:t>
            </a:r>
            <a:r>
              <a:rPr lang="zh-TW" altLang="en-US" sz="2200" dirty="0" smtClean="0"/>
              <a:t>。</a:t>
            </a:r>
            <a:endParaRPr lang="en-US" altLang="zh-TW" sz="2200" dirty="0" smtClean="0"/>
          </a:p>
          <a:p>
            <a:r>
              <a:rPr lang="zh-TW" altLang="en-US" sz="2200" dirty="0" smtClean="0"/>
              <a:t>體</a:t>
            </a:r>
            <a:r>
              <a:rPr lang="zh-TW" altLang="en-US" sz="2200" dirty="0"/>
              <a:t>適能活動</a:t>
            </a:r>
            <a:r>
              <a:rPr lang="zh-TW" altLang="en-US" sz="2200" u="sng" dirty="0"/>
              <a:t>問卷調查</a:t>
            </a:r>
            <a:r>
              <a:rPr lang="zh-TW" altLang="en-US" sz="2200" dirty="0"/>
              <a:t>：</a:t>
            </a:r>
          </a:p>
          <a:p>
            <a:pPr marL="0" indent="0">
              <a:buNone/>
            </a:pPr>
            <a:r>
              <a:rPr lang="zh-TW" altLang="en-US" sz="2200" dirty="0"/>
              <a:t>（</a:t>
            </a:r>
            <a:r>
              <a:rPr lang="en-US" altLang="zh-TW" sz="2200" dirty="0"/>
              <a:t>1</a:t>
            </a:r>
            <a:r>
              <a:rPr lang="zh-TW" altLang="en-US" sz="2200" dirty="0"/>
              <a:t>） 自覺運動障</a:t>
            </a:r>
            <a:r>
              <a:rPr lang="en-US" altLang="zh-TW" sz="2200" dirty="0"/>
              <a:t>:</a:t>
            </a:r>
            <a:r>
              <a:rPr lang="zh-TW" altLang="en-US" sz="2200" dirty="0"/>
              <a:t>「工作」「身體不適」「照顧家人」是主要的障礙因素。</a:t>
            </a:r>
          </a:p>
          <a:p>
            <a:pPr marL="0" indent="0">
              <a:buNone/>
            </a:pPr>
            <a:r>
              <a:rPr lang="zh-TW" altLang="en-US" sz="2200" dirty="0"/>
              <a:t>（</a:t>
            </a:r>
            <a:r>
              <a:rPr lang="en-US" altLang="zh-TW" sz="2200" dirty="0"/>
              <a:t>2</a:t>
            </a:r>
            <a:r>
              <a:rPr lang="zh-TW" altLang="en-US" sz="2200" dirty="0"/>
              <a:t>） 社會支持： 親友、同事所給予的社會支持以「家人的提醒或鼓勵」得分</a:t>
            </a:r>
            <a:r>
              <a:rPr lang="en-US" altLang="zh-TW" sz="2200" dirty="0"/>
              <a:t>3.39 </a:t>
            </a:r>
            <a:r>
              <a:rPr lang="zh-TW" altLang="en-US" sz="2200" dirty="0"/>
              <a:t>為</a:t>
            </a:r>
            <a:r>
              <a:rPr lang="zh-TW" altLang="en-US" sz="2200" dirty="0" smtClean="0"/>
              <a:t>最多</a:t>
            </a:r>
            <a:r>
              <a:rPr lang="zh-TW" altLang="en-US" sz="2200" dirty="0"/>
              <a:t>。</a:t>
            </a:r>
          </a:p>
          <a:p>
            <a:pPr marL="0" indent="0">
              <a:buNone/>
            </a:pPr>
            <a:r>
              <a:rPr lang="zh-TW" altLang="en-US" sz="2200" dirty="0"/>
              <a:t>（</a:t>
            </a:r>
            <a:r>
              <a:rPr lang="en-US" altLang="zh-TW" sz="2200" dirty="0"/>
              <a:t>3</a:t>
            </a:r>
            <a:r>
              <a:rPr lang="zh-TW" altLang="en-US" sz="2200" dirty="0"/>
              <a:t>） 運動資源：本校的運動設施有</a:t>
            </a:r>
            <a:r>
              <a:rPr lang="en-US" altLang="zh-TW" sz="2200" dirty="0"/>
              <a:t>65.38 </a:t>
            </a:r>
            <a:r>
              <a:rPr lang="zh-TW" altLang="en-US" sz="2200" dirty="0"/>
              <a:t>的受試者使用，</a:t>
            </a:r>
            <a:r>
              <a:rPr lang="en-US" altLang="zh-TW" sz="2200" dirty="0"/>
              <a:t>34.62</a:t>
            </a:r>
            <a:r>
              <a:rPr lang="zh-TW" altLang="en-US" sz="2200" dirty="0"/>
              <a:t>％未曾使用過。受試</a:t>
            </a:r>
            <a:r>
              <a:rPr lang="zh-TW" altLang="en-US" sz="2200" dirty="0" smtClean="0"/>
              <a:t>者參</a:t>
            </a:r>
            <a:r>
              <a:rPr lang="zh-TW" altLang="en-US" sz="2200" dirty="0"/>
              <a:t>加過的運動性社團以有氧運動</a:t>
            </a:r>
            <a:r>
              <a:rPr lang="en-US" altLang="zh-TW" sz="2200" dirty="0"/>
              <a:t>31.73</a:t>
            </a:r>
            <a:r>
              <a:rPr lang="zh-TW" altLang="en-US" sz="2200" dirty="0"/>
              <a:t>％為最多。</a:t>
            </a:r>
          </a:p>
          <a:p>
            <a:pPr marL="0" indent="0">
              <a:buNone/>
            </a:pPr>
            <a:r>
              <a:rPr lang="zh-TW" altLang="en-US" sz="2200" dirty="0"/>
              <a:t>（</a:t>
            </a:r>
            <a:r>
              <a:rPr lang="en-US" altLang="zh-TW" sz="2200" dirty="0"/>
              <a:t>4</a:t>
            </a:r>
            <a:r>
              <a:rPr lang="zh-TW" altLang="en-US" sz="2200" dirty="0"/>
              <a:t>） 運動需求</a:t>
            </a:r>
            <a:r>
              <a:rPr lang="zh-TW" altLang="en-US" sz="2200" dirty="0" smtClean="0"/>
              <a:t>：學校</a:t>
            </a:r>
            <a:r>
              <a:rPr lang="zh-TW" altLang="en-US" sz="2200" dirty="0"/>
              <a:t>若有工具性的支持（參與體適能相關課程可以給予公務人員終身學習時數）</a:t>
            </a:r>
            <a:r>
              <a:rPr lang="zh-TW" altLang="en-US" sz="2200" dirty="0" smtClean="0"/>
              <a:t>，有</a:t>
            </a:r>
            <a:r>
              <a:rPr lang="en-US" altLang="zh-TW" sz="2200" dirty="0"/>
              <a:t>38.46</a:t>
            </a:r>
            <a:r>
              <a:rPr lang="zh-TW" altLang="en-US" sz="2200" dirty="0"/>
              <a:t>％、</a:t>
            </a:r>
            <a:r>
              <a:rPr lang="en-US" altLang="zh-TW" sz="2200" dirty="0"/>
              <a:t>40.38</a:t>
            </a:r>
            <a:r>
              <a:rPr lang="zh-TW" altLang="en-US" sz="2200" dirty="0"/>
              <a:t>％同意及中立意見的人認為可以加強參與體適能活動的動機</a:t>
            </a:r>
            <a:endParaRPr lang="en-US" altLang="zh-TW" sz="2200" dirty="0" smtClean="0"/>
          </a:p>
          <a:p>
            <a:endParaRPr lang="zh-TW" altLang="en-US" sz="2200" dirty="0"/>
          </a:p>
        </p:txBody>
      </p:sp>
    </p:spTree>
    <p:extLst>
      <p:ext uri="{BB962C8B-B14F-4D97-AF65-F5344CB8AC3E}">
        <p14:creationId xmlns:p14="http://schemas.microsoft.com/office/powerpoint/2010/main" val="10216008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normAutofit/>
          </a:bodyPr>
          <a:lstStyle/>
          <a:p>
            <a:r>
              <a:rPr lang="zh-TW" altLang="zh-TW" dirty="0" smtClean="0"/>
              <a:t>國內外</a:t>
            </a:r>
            <a:r>
              <a:rPr lang="zh-TW" altLang="en-US" dirty="0"/>
              <a:t>相關研究的支持</a:t>
            </a:r>
            <a:r>
              <a:rPr lang="zh-TW" altLang="zh-TW" dirty="0"/>
              <a:t>（</a:t>
            </a:r>
            <a:r>
              <a:rPr lang="zh-TW" altLang="en-US" dirty="0"/>
              <a:t>文獻探討）</a:t>
            </a:r>
          </a:p>
        </p:txBody>
      </p:sp>
      <p:sp>
        <p:nvSpPr>
          <p:cNvPr id="2" name="內容版面配置區 1"/>
          <p:cNvSpPr>
            <a:spLocks noGrp="1"/>
          </p:cNvSpPr>
          <p:nvPr>
            <p:ph sz="quarter" idx="1"/>
          </p:nvPr>
        </p:nvSpPr>
        <p:spPr>
          <a:xfrm>
            <a:off x="457200" y="1499616"/>
            <a:ext cx="8229600" cy="5169744"/>
          </a:xfrm>
        </p:spPr>
        <p:txBody>
          <a:bodyPr>
            <a:normAutofit fontScale="92500" lnSpcReduction="20000"/>
          </a:bodyPr>
          <a:lstStyle/>
          <a:p>
            <a:r>
              <a:rPr lang="zh-TW" altLang="zh-TW" u="sng" dirty="0"/>
              <a:t>研究發現</a:t>
            </a:r>
            <a:r>
              <a:rPr lang="zh-TW" altLang="zh-TW" dirty="0"/>
              <a:t>近視發生年齡越小，近視惡化速度越快，變為高度近視的比率也越高。因此，預防高度近視的方法，就是「不要太早發生近視」</a:t>
            </a:r>
            <a:r>
              <a:rPr lang="zh-TW" altLang="zh-TW" dirty="0" smtClean="0"/>
              <a:t>。</a:t>
            </a:r>
            <a:endParaRPr lang="en-US" altLang="zh-TW" dirty="0" smtClean="0"/>
          </a:p>
          <a:p>
            <a:r>
              <a:rPr lang="zh-TW" altLang="en-US" u="sng" dirty="0" smtClean="0"/>
              <a:t>研究</a:t>
            </a:r>
            <a:r>
              <a:rPr lang="zh-TW" altLang="zh-TW" u="sng" dirty="0" smtClean="0"/>
              <a:t>顯示</a:t>
            </a:r>
            <a:r>
              <a:rPr lang="zh-TW" altLang="zh-TW" dirty="0" smtClean="0"/>
              <a:t>，在</a:t>
            </a:r>
            <a:r>
              <a:rPr lang="zh-TW" altLang="zh-TW" dirty="0"/>
              <a:t>菸品和二手菸認知上，有</a:t>
            </a:r>
            <a:r>
              <a:rPr lang="en-US" altLang="zh-TW" dirty="0"/>
              <a:t>67.7%</a:t>
            </a:r>
            <a:r>
              <a:rPr lang="zh-TW" altLang="zh-TW" dirty="0"/>
              <a:t>曾與家人談過吸菸害處，有</a:t>
            </a:r>
            <a:r>
              <a:rPr lang="en-US" altLang="zh-TW" dirty="0"/>
              <a:t>85.8%</a:t>
            </a:r>
            <a:r>
              <a:rPr lang="zh-TW" altLang="zh-TW" dirty="0"/>
              <a:t>認為吸菸一定會對健康造成危害，有</a:t>
            </a:r>
            <a:r>
              <a:rPr lang="en-US" altLang="zh-TW" dirty="0"/>
              <a:t>83.4%</a:t>
            </a:r>
            <a:r>
              <a:rPr lang="zh-TW" altLang="zh-TW" dirty="0"/>
              <a:t>認為二手菸一定會對健康造成危害，這些數字顯示菸品與二手菸對人體的危害，學生是有相當基本的認知。但是，問到對吸菸者態度認知時，有</a:t>
            </a:r>
            <a:r>
              <a:rPr lang="en-US" altLang="zh-TW" dirty="0"/>
              <a:t>13.6</a:t>
            </a:r>
            <a:r>
              <a:rPr lang="zh-TW" altLang="zh-TW" dirty="0"/>
              <a:t>％認為吸菸男孩有較多朋友，有</a:t>
            </a:r>
            <a:r>
              <a:rPr lang="en-US" altLang="zh-TW" dirty="0"/>
              <a:t>18%</a:t>
            </a:r>
            <a:r>
              <a:rPr lang="zh-TW" altLang="zh-TW" dirty="0"/>
              <a:t>對吸菸男子看法是正面的，顯示學生在對吸菸者態度認知上是需要再教育及輔導</a:t>
            </a:r>
            <a:r>
              <a:rPr lang="zh-TW" altLang="zh-TW" dirty="0" smtClean="0"/>
              <a:t>的</a:t>
            </a:r>
            <a:r>
              <a:rPr lang="zh-TW" altLang="en-US" dirty="0" smtClean="0"/>
              <a:t>。</a:t>
            </a:r>
            <a:endParaRPr lang="en-US" altLang="zh-TW" dirty="0" smtClean="0"/>
          </a:p>
          <a:p>
            <a:r>
              <a:rPr lang="zh-TW" altLang="en-US" u="sng" dirty="0" smtClean="0"/>
              <a:t>研究</a:t>
            </a:r>
            <a:r>
              <a:rPr lang="zh-TW" altLang="en-US" u="sng" dirty="0"/>
              <a:t>發現</a:t>
            </a:r>
            <a:r>
              <a:rPr lang="zh-TW" altLang="en-US" dirty="0"/>
              <a:t>，家長參與於學童的健康行為改變計畫，將有助於健康習慣的培養</a:t>
            </a:r>
            <a:r>
              <a:rPr lang="zh-TW" altLang="en-US" dirty="0" smtClean="0"/>
              <a:t>。</a:t>
            </a:r>
            <a:endParaRPr lang="en-US" altLang="zh-TW" dirty="0" smtClean="0"/>
          </a:p>
          <a:p>
            <a:endParaRPr lang="en-US" altLang="zh-TW" dirty="0" smtClean="0"/>
          </a:p>
          <a:p>
            <a:pPr marL="0" indent="0" algn="ctr">
              <a:buNone/>
            </a:pPr>
            <a:r>
              <a:rPr lang="en-US" altLang="zh-TW" b="1" u="sng" dirty="0" smtClean="0">
                <a:solidFill>
                  <a:srgbClr val="FF0000"/>
                </a:solidFill>
              </a:rPr>
              <a:t>*</a:t>
            </a:r>
            <a:r>
              <a:rPr lang="zh-TW" altLang="en-US" b="1" u="sng" dirty="0" smtClean="0">
                <a:solidFill>
                  <a:srgbClr val="FF0000"/>
                </a:solidFill>
              </a:rPr>
              <a:t>需說明引用的研究出處</a:t>
            </a:r>
            <a:endParaRPr lang="zh-TW" altLang="en-US" b="1" u="sng" dirty="0">
              <a:solidFill>
                <a:srgbClr val="FF0000"/>
              </a:solidFill>
            </a:endParaRPr>
          </a:p>
          <a:p>
            <a:endParaRPr lang="zh-TW" altLang="en-US" dirty="0"/>
          </a:p>
        </p:txBody>
      </p:sp>
    </p:spTree>
    <p:extLst>
      <p:ext uri="{BB962C8B-B14F-4D97-AF65-F5344CB8AC3E}">
        <p14:creationId xmlns:p14="http://schemas.microsoft.com/office/powerpoint/2010/main" val="3963531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r>
              <a:rPr lang="zh-TW" altLang="en-US" dirty="0" smtClean="0"/>
              <a:t>研究目的－</a:t>
            </a:r>
            <a:r>
              <a:rPr lang="en-US" altLang="zh-TW" dirty="0" smtClean="0"/>
              <a:t>1.</a:t>
            </a:r>
            <a:r>
              <a:rPr lang="zh-TW" altLang="zh-TW" dirty="0"/>
              <a:t>目的陳述</a:t>
            </a:r>
            <a:endParaRPr lang="zh-TW" altLang="en-US" dirty="0"/>
          </a:p>
        </p:txBody>
      </p:sp>
      <p:sp>
        <p:nvSpPr>
          <p:cNvPr id="2" name="內容版面配置區 1"/>
          <p:cNvSpPr>
            <a:spLocks noGrp="1"/>
          </p:cNvSpPr>
          <p:nvPr>
            <p:ph sz="quarter" idx="1"/>
          </p:nvPr>
        </p:nvSpPr>
        <p:spPr/>
        <p:txBody>
          <a:bodyPr>
            <a:normAutofit fontScale="92500" lnSpcReduction="10000"/>
          </a:bodyPr>
          <a:lstStyle/>
          <a:p>
            <a:r>
              <a:rPr lang="zh-TW" altLang="en-US" dirty="0" smtClean="0"/>
              <a:t>瞭解</a:t>
            </a:r>
            <a:r>
              <a:rPr lang="zh-TW" altLang="en-US" u="sng" dirty="0" smtClean="0"/>
              <a:t>（</a:t>
            </a:r>
            <a:r>
              <a:rPr lang="zh-TW" altLang="en-US" u="sng" dirty="0"/>
              <a:t>介入方法）</a:t>
            </a:r>
            <a:r>
              <a:rPr lang="zh-TW" altLang="en-US" dirty="0" smtClean="0"/>
              <a:t>對</a:t>
            </a:r>
            <a:r>
              <a:rPr lang="zh-TW" altLang="en-US" u="sng" dirty="0"/>
              <a:t>（議題）</a:t>
            </a:r>
            <a:r>
              <a:rPr lang="zh-TW" altLang="en-US" dirty="0" smtClean="0"/>
              <a:t>的</a:t>
            </a:r>
            <a:r>
              <a:rPr lang="zh-TW" altLang="en-US" u="sng" dirty="0"/>
              <a:t>（變項</a:t>
            </a:r>
            <a:r>
              <a:rPr lang="zh-TW" altLang="en-US" u="sng" dirty="0" smtClean="0"/>
              <a:t>）</a:t>
            </a:r>
            <a:r>
              <a:rPr lang="zh-TW" altLang="en-US" dirty="0" smtClean="0"/>
              <a:t>是否產生影響（或有所改善）</a:t>
            </a:r>
            <a:endParaRPr lang="en-US" altLang="zh-TW" dirty="0" smtClean="0"/>
          </a:p>
          <a:p>
            <a:r>
              <a:rPr lang="zh-TW" altLang="en-US" dirty="0" smtClean="0"/>
              <a:t>瞭解</a:t>
            </a:r>
            <a:r>
              <a:rPr lang="zh-TW" altLang="en-US" u="sng" dirty="0" smtClean="0"/>
              <a:t>（介入方法）</a:t>
            </a:r>
            <a:r>
              <a:rPr lang="zh-TW" altLang="en-US" dirty="0" smtClean="0"/>
              <a:t>是否能增進</a:t>
            </a:r>
            <a:r>
              <a:rPr lang="zh-TW" altLang="en-US" u="sng" dirty="0" smtClean="0"/>
              <a:t>（議題）</a:t>
            </a:r>
            <a:r>
              <a:rPr lang="zh-TW" altLang="en-US" dirty="0" smtClean="0"/>
              <a:t>的</a:t>
            </a:r>
            <a:r>
              <a:rPr lang="zh-TW" altLang="en-US" u="sng" dirty="0" smtClean="0"/>
              <a:t>（變項）</a:t>
            </a:r>
            <a:endParaRPr lang="en-US" altLang="zh-TW" u="sng" dirty="0" smtClean="0"/>
          </a:p>
          <a:p>
            <a:endParaRPr lang="en-US" altLang="zh-TW" u="sng" dirty="0"/>
          </a:p>
          <a:p>
            <a:r>
              <a:rPr lang="zh-TW" altLang="en-US" dirty="0" smtClean="0"/>
              <a:t>例：</a:t>
            </a:r>
            <a:endParaRPr lang="en-US" altLang="zh-TW" dirty="0" smtClean="0"/>
          </a:p>
          <a:p>
            <a:pPr>
              <a:buFont typeface="Wingdings" pitchFamily="2" charset="2"/>
              <a:buChar char="ü"/>
            </a:pPr>
            <a:r>
              <a:rPr lang="zh-TW" altLang="zh-TW" dirty="0"/>
              <a:t>本研究擬以家長參與之教育介入，期待能對學童視力保健之知識、態度、行為能有所改善</a:t>
            </a:r>
            <a:r>
              <a:rPr lang="zh-TW" altLang="zh-TW" dirty="0" smtClean="0"/>
              <a:t>。</a:t>
            </a:r>
            <a:endParaRPr lang="en-US" altLang="zh-TW" dirty="0" smtClean="0"/>
          </a:p>
          <a:p>
            <a:pPr>
              <a:buFont typeface="Wingdings" pitchFamily="2" charset="2"/>
              <a:buChar char="ü"/>
            </a:pPr>
            <a:r>
              <a:rPr lang="zh-TW" altLang="zh-TW" dirty="0"/>
              <a:t>本研究以以校牙醫進駐方案，期待能對學童口腔保健之知識、態度、行為能有所改善</a:t>
            </a:r>
            <a:r>
              <a:rPr lang="zh-TW" altLang="zh-TW" dirty="0" smtClean="0"/>
              <a:t>。</a:t>
            </a:r>
            <a:endParaRPr lang="en-US" altLang="zh-TW" dirty="0" smtClean="0"/>
          </a:p>
          <a:p>
            <a:pPr>
              <a:buFont typeface="Wingdings" pitchFamily="2" charset="2"/>
              <a:buChar char="ü"/>
            </a:pPr>
            <a:r>
              <a:rPr lang="zh-TW" altLang="en-US" dirty="0"/>
              <a:t>本研究以整體性的健康促進學校模式，期待能對學童體適能指標產生影響</a:t>
            </a:r>
            <a:endParaRPr lang="en-US" altLang="zh-TW" dirty="0"/>
          </a:p>
          <a:p>
            <a:endParaRPr lang="zh-TW" altLang="en-US" dirty="0"/>
          </a:p>
        </p:txBody>
      </p:sp>
    </p:spTree>
    <p:extLst>
      <p:ext uri="{BB962C8B-B14F-4D97-AF65-F5344CB8AC3E}">
        <p14:creationId xmlns:p14="http://schemas.microsoft.com/office/powerpoint/2010/main" val="376161413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市鎮">
  <a:themeElements>
    <a:clrScheme name="市鎮">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市鎮">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市鎮">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832</TotalTime>
  <Words>2759</Words>
  <Application>Microsoft Office PowerPoint</Application>
  <PresentationFormat>如螢幕大小 (4:3)</PresentationFormat>
  <Paragraphs>151</Paragraphs>
  <Slides>29</Slides>
  <Notes>0</Notes>
  <HiddenSlides>0</HiddenSlides>
  <MMClips>0</MMClips>
  <ScaleCrop>false</ScaleCrop>
  <HeadingPairs>
    <vt:vector size="4" baseType="variant">
      <vt:variant>
        <vt:lpstr>佈景主題</vt:lpstr>
      </vt:variant>
      <vt:variant>
        <vt:i4>1</vt:i4>
      </vt:variant>
      <vt:variant>
        <vt:lpstr>投影片標題</vt:lpstr>
      </vt:variant>
      <vt:variant>
        <vt:i4>29</vt:i4>
      </vt:variant>
    </vt:vector>
  </HeadingPairs>
  <TitlesOfParts>
    <vt:vector size="30" baseType="lpstr">
      <vt:lpstr>市鎮</vt:lpstr>
      <vt:lpstr>實證導向行動研究</vt:lpstr>
      <vt:lpstr>報告格式</vt:lpstr>
      <vt:lpstr>壹、前言</vt:lpstr>
      <vt:lpstr>學校現況（學校背景及由背景衍生的問題）</vt:lpstr>
      <vt:lpstr>個人的觀察（經驗或省思）</vt:lpstr>
      <vt:lpstr>政策或潮流</vt:lpstr>
      <vt:lpstr>需求評估（學生層級及學校層級）</vt:lpstr>
      <vt:lpstr>國內外相關研究的支持（文獻探討）</vt:lpstr>
      <vt:lpstr>研究目的－1.目的陳述</vt:lpstr>
      <vt:lpstr>研究目的－2.校本指標或成功標準</vt:lpstr>
      <vt:lpstr>貳、研究方法　</vt:lpstr>
      <vt:lpstr>研究對象</vt:lpstr>
      <vt:lpstr>PowerPoint 簡報</vt:lpstr>
      <vt:lpstr>範例</vt:lpstr>
      <vt:lpstr>PowerPoint 簡報</vt:lpstr>
      <vt:lpstr>PowerPoint 簡報</vt:lpstr>
      <vt:lpstr>介入方法</vt:lpstr>
      <vt:lpstr>參、研究結果</vt:lpstr>
      <vt:lpstr>過程評量（次數分配%）</vt:lpstr>
      <vt:lpstr>PowerPoint 簡報</vt:lpstr>
      <vt:lpstr>PowerPoint 簡報</vt:lpstr>
      <vt:lpstr>PowerPoint 簡報</vt:lpstr>
      <vt:lpstr>PowerPoint 簡報</vt:lpstr>
      <vt:lpstr>PowerPoint 簡報</vt:lpstr>
      <vt:lpstr>肆、討論與建議</vt:lpstr>
      <vt:lpstr>簡述研究結果的發現</vt:lpstr>
      <vt:lpstr>討論</vt:lpstr>
      <vt:lpstr>摘要</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實證導向行動研究</dc:title>
  <dc:creator>hililin</dc:creator>
  <cp:lastModifiedBy>Liling</cp:lastModifiedBy>
  <cp:revision>29</cp:revision>
  <dcterms:created xsi:type="dcterms:W3CDTF">2012-04-16T01:05:29Z</dcterms:created>
  <dcterms:modified xsi:type="dcterms:W3CDTF">2013-05-29T13:45:50Z</dcterms:modified>
</cp:coreProperties>
</file>